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notesMasterIdLst>
    <p:notesMasterId r:id="rId59"/>
  </p:notesMasterIdLst>
  <p:handoutMasterIdLst>
    <p:handoutMasterId r:id="rId60"/>
  </p:handoutMasterIdLst>
  <p:sldIdLst>
    <p:sldId id="256" r:id="rId5"/>
    <p:sldId id="507" r:id="rId6"/>
    <p:sldId id="514" r:id="rId7"/>
    <p:sldId id="516" r:id="rId8"/>
    <p:sldId id="537" r:id="rId9"/>
    <p:sldId id="542" r:id="rId10"/>
    <p:sldId id="497" r:id="rId11"/>
    <p:sldId id="519" r:id="rId12"/>
    <p:sldId id="459" r:id="rId13"/>
    <p:sldId id="460" r:id="rId14"/>
    <p:sldId id="518" r:id="rId15"/>
    <p:sldId id="461" r:id="rId16"/>
    <p:sldId id="270" r:id="rId17"/>
    <p:sldId id="533" r:id="rId18"/>
    <p:sldId id="534" r:id="rId19"/>
    <p:sldId id="263" r:id="rId20"/>
    <p:sldId id="296" r:id="rId21"/>
    <p:sldId id="535" r:id="rId22"/>
    <p:sldId id="536" r:id="rId23"/>
    <p:sldId id="538" r:id="rId24"/>
    <p:sldId id="462" r:id="rId25"/>
    <p:sldId id="522" r:id="rId26"/>
    <p:sldId id="521" r:id="rId27"/>
    <p:sldId id="523" r:id="rId28"/>
    <p:sldId id="530" r:id="rId29"/>
    <p:sldId id="524" r:id="rId30"/>
    <p:sldId id="287" r:id="rId31"/>
    <p:sldId id="520" r:id="rId32"/>
    <p:sldId id="529" r:id="rId33"/>
    <p:sldId id="525" r:id="rId34"/>
    <p:sldId id="526" r:id="rId35"/>
    <p:sldId id="531" r:id="rId36"/>
    <p:sldId id="532" r:id="rId37"/>
    <p:sldId id="543" r:id="rId38"/>
    <p:sldId id="527" r:id="rId39"/>
    <p:sldId id="540" r:id="rId40"/>
    <p:sldId id="528" r:id="rId41"/>
    <p:sldId id="541" r:id="rId42"/>
    <p:sldId id="539" r:id="rId43"/>
    <p:sldId id="297" r:id="rId44"/>
    <p:sldId id="310" r:id="rId45"/>
    <p:sldId id="311" r:id="rId46"/>
    <p:sldId id="298" r:id="rId47"/>
    <p:sldId id="308" r:id="rId48"/>
    <p:sldId id="299" r:id="rId49"/>
    <p:sldId id="300" r:id="rId50"/>
    <p:sldId id="301" r:id="rId51"/>
    <p:sldId id="307" r:id="rId52"/>
    <p:sldId id="302" r:id="rId53"/>
    <p:sldId id="303" r:id="rId54"/>
    <p:sldId id="304" r:id="rId55"/>
    <p:sldId id="305" r:id="rId56"/>
    <p:sldId id="306" r:id="rId57"/>
    <p:sldId id="309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8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C96055-C491-4A0B-A353-C499056A011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4DA37D72-B4ED-4CC4-B1A9-EECA23EE4107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Desenhar a pesquisa</a:t>
          </a:r>
          <a:endParaRPr lang="en-US" b="1" dirty="0">
            <a:solidFill>
              <a:schemeClr val="tx1"/>
            </a:solidFill>
          </a:endParaRPr>
        </a:p>
      </dgm:t>
    </dgm:pt>
    <dgm:pt modelId="{3967DB6F-854A-42A9-AC72-A24E8B9BF761}" type="parTrans" cxnId="{AE8F10EB-B275-407D-BE54-2E8AAB700D8C}">
      <dgm:prSet/>
      <dgm:spPr/>
      <dgm:t>
        <a:bodyPr/>
        <a:lstStyle/>
        <a:p>
          <a:endParaRPr lang="en-US"/>
        </a:p>
      </dgm:t>
    </dgm:pt>
    <dgm:pt modelId="{AC8C0C0A-FE66-405C-9A60-723D6926A633}" type="sibTrans" cxnId="{AE8F10EB-B275-407D-BE54-2E8AAB700D8C}">
      <dgm:prSet/>
      <dgm:spPr/>
      <dgm:t>
        <a:bodyPr/>
        <a:lstStyle/>
        <a:p>
          <a:endParaRPr lang="en-US"/>
        </a:p>
      </dgm:t>
    </dgm:pt>
    <dgm:pt modelId="{BB6AA181-26E4-493E-8E08-30927E73F87B}">
      <dgm:prSet/>
      <dgm:spPr/>
      <dgm:t>
        <a:bodyPr/>
        <a:lstStyle/>
        <a:p>
          <a:r>
            <a:rPr lang="pt-BR" b="0" dirty="0">
              <a:solidFill>
                <a:schemeClr val="tx2">
                  <a:lumMod val="60000"/>
                  <a:lumOff val="40000"/>
                </a:schemeClr>
              </a:solidFill>
            </a:rPr>
            <a:t>Obter e codificar os dados</a:t>
          </a:r>
          <a:endParaRPr lang="en-US" b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0C2CB819-B82E-40D8-8481-DA5E8B72D9DD}" type="parTrans" cxnId="{4F646D68-66F6-4841-8168-B20F7184F3F2}">
      <dgm:prSet/>
      <dgm:spPr/>
      <dgm:t>
        <a:bodyPr/>
        <a:lstStyle/>
        <a:p>
          <a:endParaRPr lang="en-US"/>
        </a:p>
      </dgm:t>
    </dgm:pt>
    <dgm:pt modelId="{FE96A64A-9FF5-42CE-AF78-E622FCAE8AF2}" type="sibTrans" cxnId="{4F646D68-66F6-4841-8168-B20F7184F3F2}">
      <dgm:prSet/>
      <dgm:spPr/>
      <dgm:t>
        <a:bodyPr/>
        <a:lstStyle/>
        <a:p>
          <a:endParaRPr lang="en-US"/>
        </a:p>
      </dgm:t>
    </dgm:pt>
    <dgm:pt modelId="{671EA11E-C403-4580-8C09-9604F4411D2E}">
      <dgm:prSet/>
      <dgm:spPr/>
      <dgm:t>
        <a:bodyPr/>
        <a:lstStyle/>
        <a:p>
          <a:r>
            <a:rPr lang="pt-BR" b="0" dirty="0">
              <a:solidFill>
                <a:schemeClr val="tx2">
                  <a:lumMod val="60000"/>
                  <a:lumOff val="40000"/>
                </a:schemeClr>
              </a:solidFill>
            </a:rPr>
            <a:t>Analisar os dados</a:t>
          </a:r>
          <a:endParaRPr lang="en-US" b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E1F8D73-D34F-4385-8771-DFCEA8A9D2DA}" type="parTrans" cxnId="{3B1C8BAF-3FB5-415C-A4CB-2EA813080839}">
      <dgm:prSet/>
      <dgm:spPr/>
      <dgm:t>
        <a:bodyPr/>
        <a:lstStyle/>
        <a:p>
          <a:endParaRPr lang="en-US"/>
        </a:p>
      </dgm:t>
    </dgm:pt>
    <dgm:pt modelId="{713C02B6-F5B9-4A69-AD59-7C805013CC48}" type="sibTrans" cxnId="{3B1C8BAF-3FB5-415C-A4CB-2EA813080839}">
      <dgm:prSet/>
      <dgm:spPr/>
      <dgm:t>
        <a:bodyPr/>
        <a:lstStyle/>
        <a:p>
          <a:endParaRPr lang="en-US"/>
        </a:p>
      </dgm:t>
    </dgm:pt>
    <dgm:pt modelId="{3D8324E2-CB8B-4B96-B674-C07F25614C62}">
      <dgm:prSet/>
      <dgm:spPr/>
      <dgm:t>
        <a:bodyPr/>
        <a:lstStyle/>
        <a:p>
          <a:r>
            <a:rPr lang="pt-BR" b="0" dirty="0">
              <a:solidFill>
                <a:schemeClr val="tx2">
                  <a:lumMod val="60000"/>
                  <a:lumOff val="40000"/>
                </a:schemeClr>
              </a:solidFill>
            </a:rPr>
            <a:t>Apresentar os resultados</a:t>
          </a:r>
          <a:endParaRPr lang="en-US" b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430E536C-EDE2-408D-B8D6-34047C6C02DD}" type="parTrans" cxnId="{AAEF3574-5F68-4244-9210-4CE9056D34C4}">
      <dgm:prSet/>
      <dgm:spPr/>
      <dgm:t>
        <a:bodyPr/>
        <a:lstStyle/>
        <a:p>
          <a:endParaRPr lang="en-US"/>
        </a:p>
      </dgm:t>
    </dgm:pt>
    <dgm:pt modelId="{9834795E-E9A8-4DBF-92A0-7DC1200B037C}" type="sibTrans" cxnId="{AAEF3574-5F68-4244-9210-4CE9056D34C4}">
      <dgm:prSet/>
      <dgm:spPr/>
      <dgm:t>
        <a:bodyPr/>
        <a:lstStyle/>
        <a:p>
          <a:endParaRPr lang="en-US"/>
        </a:p>
      </dgm:t>
    </dgm:pt>
    <dgm:pt modelId="{FF9E8A9B-9DD3-4747-99F6-7E9F9ED06A7A}" type="pres">
      <dgm:prSet presAssocID="{EEC96055-C491-4A0B-A353-C499056A011D}" presName="root" presStyleCnt="0">
        <dgm:presLayoutVars>
          <dgm:dir/>
          <dgm:resizeHandles val="exact"/>
        </dgm:presLayoutVars>
      </dgm:prSet>
      <dgm:spPr/>
    </dgm:pt>
    <dgm:pt modelId="{A4A0BA9F-E3D9-42A1-95DE-AD5DAB27C408}" type="pres">
      <dgm:prSet presAssocID="{4DA37D72-B4ED-4CC4-B1A9-EECA23EE4107}" presName="compNode" presStyleCnt="0"/>
      <dgm:spPr/>
    </dgm:pt>
    <dgm:pt modelId="{7B65C7B6-F7AB-409A-A6FE-90944C6CE9F4}" type="pres">
      <dgm:prSet presAssocID="{4DA37D72-B4ED-4CC4-B1A9-EECA23EE410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ápis"/>
        </a:ext>
      </dgm:extLst>
    </dgm:pt>
    <dgm:pt modelId="{33C37546-B49D-4E04-B2B1-0CBB3B99CF0A}" type="pres">
      <dgm:prSet presAssocID="{4DA37D72-B4ED-4CC4-B1A9-EECA23EE4107}" presName="spaceRect" presStyleCnt="0"/>
      <dgm:spPr/>
    </dgm:pt>
    <dgm:pt modelId="{AF8440FB-E3FD-4E0A-B2CD-ACB75EE314E0}" type="pres">
      <dgm:prSet presAssocID="{4DA37D72-B4ED-4CC4-B1A9-EECA23EE4107}" presName="textRect" presStyleLbl="revTx" presStyleIdx="0" presStyleCnt="4">
        <dgm:presLayoutVars>
          <dgm:chMax val="1"/>
          <dgm:chPref val="1"/>
        </dgm:presLayoutVars>
      </dgm:prSet>
      <dgm:spPr/>
    </dgm:pt>
    <dgm:pt modelId="{01692017-A9EC-4CC3-8381-1167BA353E23}" type="pres">
      <dgm:prSet presAssocID="{AC8C0C0A-FE66-405C-9A60-723D6926A633}" presName="sibTrans" presStyleCnt="0"/>
      <dgm:spPr/>
    </dgm:pt>
    <dgm:pt modelId="{D77D4BE6-AB61-4CCA-A5FC-C573626CF9BA}" type="pres">
      <dgm:prSet presAssocID="{BB6AA181-26E4-493E-8E08-30927E73F87B}" presName="compNode" presStyleCnt="0"/>
      <dgm:spPr/>
    </dgm:pt>
    <dgm:pt modelId="{86C8963D-12AB-48FB-8545-A1E6C602D77B}" type="pres">
      <dgm:prSet presAssocID="{BB6AA181-26E4-493E-8E08-30927E73F87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ódigo de Barras"/>
        </a:ext>
      </dgm:extLst>
    </dgm:pt>
    <dgm:pt modelId="{4C7C336C-AEC8-4888-86B3-4F96526D2583}" type="pres">
      <dgm:prSet presAssocID="{BB6AA181-26E4-493E-8E08-30927E73F87B}" presName="spaceRect" presStyleCnt="0"/>
      <dgm:spPr/>
    </dgm:pt>
    <dgm:pt modelId="{7C02D1CE-CCA0-4932-A856-3A0F320B15AE}" type="pres">
      <dgm:prSet presAssocID="{BB6AA181-26E4-493E-8E08-30927E73F87B}" presName="textRect" presStyleLbl="revTx" presStyleIdx="1" presStyleCnt="4">
        <dgm:presLayoutVars>
          <dgm:chMax val="1"/>
          <dgm:chPref val="1"/>
        </dgm:presLayoutVars>
      </dgm:prSet>
      <dgm:spPr/>
    </dgm:pt>
    <dgm:pt modelId="{C367B2F6-1382-416F-AD7C-55A3164BF88C}" type="pres">
      <dgm:prSet presAssocID="{FE96A64A-9FF5-42CE-AF78-E622FCAE8AF2}" presName="sibTrans" presStyleCnt="0"/>
      <dgm:spPr/>
    </dgm:pt>
    <dgm:pt modelId="{862A1A4E-9345-47DD-BC9F-98241B303191}" type="pres">
      <dgm:prSet presAssocID="{671EA11E-C403-4580-8C09-9604F4411D2E}" presName="compNode" presStyleCnt="0"/>
      <dgm:spPr/>
    </dgm:pt>
    <dgm:pt modelId="{80E838BE-C6CC-456E-B675-801EA4EFFB6E}" type="pres">
      <dgm:prSet presAssocID="{671EA11E-C403-4580-8C09-9604F4411D2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B13D4E6-E8C1-4CE8-97AA-5A2D018C7231}" type="pres">
      <dgm:prSet presAssocID="{671EA11E-C403-4580-8C09-9604F4411D2E}" presName="spaceRect" presStyleCnt="0"/>
      <dgm:spPr/>
    </dgm:pt>
    <dgm:pt modelId="{44278C2A-CA2D-42A0-9977-8F7A5AC03CF7}" type="pres">
      <dgm:prSet presAssocID="{671EA11E-C403-4580-8C09-9604F4411D2E}" presName="textRect" presStyleLbl="revTx" presStyleIdx="2" presStyleCnt="4">
        <dgm:presLayoutVars>
          <dgm:chMax val="1"/>
          <dgm:chPref val="1"/>
        </dgm:presLayoutVars>
      </dgm:prSet>
      <dgm:spPr/>
    </dgm:pt>
    <dgm:pt modelId="{24A061A6-E3F7-4C04-8E8D-138B346B21DA}" type="pres">
      <dgm:prSet presAssocID="{713C02B6-F5B9-4A69-AD59-7C805013CC48}" presName="sibTrans" presStyleCnt="0"/>
      <dgm:spPr/>
    </dgm:pt>
    <dgm:pt modelId="{D2F8DC05-D961-4DA5-B161-F20C4C614FAF}" type="pres">
      <dgm:prSet presAssocID="{3D8324E2-CB8B-4B96-B674-C07F25614C62}" presName="compNode" presStyleCnt="0"/>
      <dgm:spPr/>
    </dgm:pt>
    <dgm:pt modelId="{111E084B-C010-4094-8E09-57149E7436FC}" type="pres">
      <dgm:prSet presAssocID="{3D8324E2-CB8B-4B96-B674-C07F25614C6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B9A82AB6-6882-4380-950B-20C767EBBFF1}" type="pres">
      <dgm:prSet presAssocID="{3D8324E2-CB8B-4B96-B674-C07F25614C62}" presName="spaceRect" presStyleCnt="0"/>
      <dgm:spPr/>
    </dgm:pt>
    <dgm:pt modelId="{F58457C4-14A4-4F77-8A3E-E57F5EF812E8}" type="pres">
      <dgm:prSet presAssocID="{3D8324E2-CB8B-4B96-B674-C07F25614C6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BF9AD31-FD53-4CA6-AB4C-51F8110B2E41}" type="presOf" srcId="{4DA37D72-B4ED-4CC4-B1A9-EECA23EE4107}" destId="{AF8440FB-E3FD-4E0A-B2CD-ACB75EE314E0}" srcOrd="0" destOrd="0" presId="urn:microsoft.com/office/officeart/2018/2/layout/IconLabelList"/>
    <dgm:cxn modelId="{4F646D68-66F6-4841-8168-B20F7184F3F2}" srcId="{EEC96055-C491-4A0B-A353-C499056A011D}" destId="{BB6AA181-26E4-493E-8E08-30927E73F87B}" srcOrd="1" destOrd="0" parTransId="{0C2CB819-B82E-40D8-8481-DA5E8B72D9DD}" sibTransId="{FE96A64A-9FF5-42CE-AF78-E622FCAE8AF2}"/>
    <dgm:cxn modelId="{AAEF3574-5F68-4244-9210-4CE9056D34C4}" srcId="{EEC96055-C491-4A0B-A353-C499056A011D}" destId="{3D8324E2-CB8B-4B96-B674-C07F25614C62}" srcOrd="3" destOrd="0" parTransId="{430E536C-EDE2-408D-B8D6-34047C6C02DD}" sibTransId="{9834795E-E9A8-4DBF-92A0-7DC1200B037C}"/>
    <dgm:cxn modelId="{48A28C7B-9472-45F8-9CBC-896AF6E22DF5}" type="presOf" srcId="{3D8324E2-CB8B-4B96-B674-C07F25614C62}" destId="{F58457C4-14A4-4F77-8A3E-E57F5EF812E8}" srcOrd="0" destOrd="0" presId="urn:microsoft.com/office/officeart/2018/2/layout/IconLabelList"/>
    <dgm:cxn modelId="{3B1C8BAF-3FB5-415C-A4CB-2EA813080839}" srcId="{EEC96055-C491-4A0B-A353-C499056A011D}" destId="{671EA11E-C403-4580-8C09-9604F4411D2E}" srcOrd="2" destOrd="0" parTransId="{EE1F8D73-D34F-4385-8771-DFCEA8A9D2DA}" sibTransId="{713C02B6-F5B9-4A69-AD59-7C805013CC48}"/>
    <dgm:cxn modelId="{0A1967CE-1784-4CE2-8E55-20AB2325A694}" type="presOf" srcId="{BB6AA181-26E4-493E-8E08-30927E73F87B}" destId="{7C02D1CE-CCA0-4932-A856-3A0F320B15AE}" srcOrd="0" destOrd="0" presId="urn:microsoft.com/office/officeart/2018/2/layout/IconLabelList"/>
    <dgm:cxn modelId="{2C363AE6-91B2-4F4C-AEC5-B7430ACF0FDE}" type="presOf" srcId="{EEC96055-C491-4A0B-A353-C499056A011D}" destId="{FF9E8A9B-9DD3-4747-99F6-7E9F9ED06A7A}" srcOrd="0" destOrd="0" presId="urn:microsoft.com/office/officeart/2018/2/layout/IconLabelList"/>
    <dgm:cxn modelId="{AE8F10EB-B275-407D-BE54-2E8AAB700D8C}" srcId="{EEC96055-C491-4A0B-A353-C499056A011D}" destId="{4DA37D72-B4ED-4CC4-B1A9-EECA23EE4107}" srcOrd="0" destOrd="0" parTransId="{3967DB6F-854A-42A9-AC72-A24E8B9BF761}" sibTransId="{AC8C0C0A-FE66-405C-9A60-723D6926A633}"/>
    <dgm:cxn modelId="{B0E5EBF0-6D94-4A28-A217-09FD38302DC9}" type="presOf" srcId="{671EA11E-C403-4580-8C09-9604F4411D2E}" destId="{44278C2A-CA2D-42A0-9977-8F7A5AC03CF7}" srcOrd="0" destOrd="0" presId="urn:microsoft.com/office/officeart/2018/2/layout/IconLabelList"/>
    <dgm:cxn modelId="{F6684EBA-5B72-4134-B3C1-84A306156C0E}" type="presParOf" srcId="{FF9E8A9B-9DD3-4747-99F6-7E9F9ED06A7A}" destId="{A4A0BA9F-E3D9-42A1-95DE-AD5DAB27C408}" srcOrd="0" destOrd="0" presId="urn:microsoft.com/office/officeart/2018/2/layout/IconLabelList"/>
    <dgm:cxn modelId="{DFD1AFE3-607E-4C25-9F3E-43829E4C189A}" type="presParOf" srcId="{A4A0BA9F-E3D9-42A1-95DE-AD5DAB27C408}" destId="{7B65C7B6-F7AB-409A-A6FE-90944C6CE9F4}" srcOrd="0" destOrd="0" presId="urn:microsoft.com/office/officeart/2018/2/layout/IconLabelList"/>
    <dgm:cxn modelId="{EF97C23F-6144-43D7-B5D2-64B92958805B}" type="presParOf" srcId="{A4A0BA9F-E3D9-42A1-95DE-AD5DAB27C408}" destId="{33C37546-B49D-4E04-B2B1-0CBB3B99CF0A}" srcOrd="1" destOrd="0" presId="urn:microsoft.com/office/officeart/2018/2/layout/IconLabelList"/>
    <dgm:cxn modelId="{7B25CDB6-0010-4849-83D3-88689399447F}" type="presParOf" srcId="{A4A0BA9F-E3D9-42A1-95DE-AD5DAB27C408}" destId="{AF8440FB-E3FD-4E0A-B2CD-ACB75EE314E0}" srcOrd="2" destOrd="0" presId="urn:microsoft.com/office/officeart/2018/2/layout/IconLabelList"/>
    <dgm:cxn modelId="{88F34C17-0D01-4367-A694-5E650CA65A7C}" type="presParOf" srcId="{FF9E8A9B-9DD3-4747-99F6-7E9F9ED06A7A}" destId="{01692017-A9EC-4CC3-8381-1167BA353E23}" srcOrd="1" destOrd="0" presId="urn:microsoft.com/office/officeart/2018/2/layout/IconLabelList"/>
    <dgm:cxn modelId="{9E2779F5-CF5D-46D7-BA29-AB86E995017F}" type="presParOf" srcId="{FF9E8A9B-9DD3-4747-99F6-7E9F9ED06A7A}" destId="{D77D4BE6-AB61-4CCA-A5FC-C573626CF9BA}" srcOrd="2" destOrd="0" presId="urn:microsoft.com/office/officeart/2018/2/layout/IconLabelList"/>
    <dgm:cxn modelId="{411F4B91-B7CA-4097-94DC-A5D164EF89BD}" type="presParOf" srcId="{D77D4BE6-AB61-4CCA-A5FC-C573626CF9BA}" destId="{86C8963D-12AB-48FB-8545-A1E6C602D77B}" srcOrd="0" destOrd="0" presId="urn:microsoft.com/office/officeart/2018/2/layout/IconLabelList"/>
    <dgm:cxn modelId="{9287DDAF-9E74-4FAC-BA92-11609E72C4F0}" type="presParOf" srcId="{D77D4BE6-AB61-4CCA-A5FC-C573626CF9BA}" destId="{4C7C336C-AEC8-4888-86B3-4F96526D2583}" srcOrd="1" destOrd="0" presId="urn:microsoft.com/office/officeart/2018/2/layout/IconLabelList"/>
    <dgm:cxn modelId="{6E79B340-81E7-4C9A-BEAA-93CDEB5C0262}" type="presParOf" srcId="{D77D4BE6-AB61-4CCA-A5FC-C573626CF9BA}" destId="{7C02D1CE-CCA0-4932-A856-3A0F320B15AE}" srcOrd="2" destOrd="0" presId="urn:microsoft.com/office/officeart/2018/2/layout/IconLabelList"/>
    <dgm:cxn modelId="{571361D4-1836-4933-ADDC-F512EDE4DD1F}" type="presParOf" srcId="{FF9E8A9B-9DD3-4747-99F6-7E9F9ED06A7A}" destId="{C367B2F6-1382-416F-AD7C-55A3164BF88C}" srcOrd="3" destOrd="0" presId="urn:microsoft.com/office/officeart/2018/2/layout/IconLabelList"/>
    <dgm:cxn modelId="{2ED0A4E0-B058-4AFE-82C6-3736ED67029C}" type="presParOf" srcId="{FF9E8A9B-9DD3-4747-99F6-7E9F9ED06A7A}" destId="{862A1A4E-9345-47DD-BC9F-98241B303191}" srcOrd="4" destOrd="0" presId="urn:microsoft.com/office/officeart/2018/2/layout/IconLabelList"/>
    <dgm:cxn modelId="{78DB1A59-1DF9-4E83-9C97-DC22BB76A75D}" type="presParOf" srcId="{862A1A4E-9345-47DD-BC9F-98241B303191}" destId="{80E838BE-C6CC-456E-B675-801EA4EFFB6E}" srcOrd="0" destOrd="0" presId="urn:microsoft.com/office/officeart/2018/2/layout/IconLabelList"/>
    <dgm:cxn modelId="{A82B93B5-10E3-41CF-B56D-873E514222AD}" type="presParOf" srcId="{862A1A4E-9345-47DD-BC9F-98241B303191}" destId="{5B13D4E6-E8C1-4CE8-97AA-5A2D018C7231}" srcOrd="1" destOrd="0" presId="urn:microsoft.com/office/officeart/2018/2/layout/IconLabelList"/>
    <dgm:cxn modelId="{89F63E2E-3579-4760-84CE-D83662A6BF55}" type="presParOf" srcId="{862A1A4E-9345-47DD-BC9F-98241B303191}" destId="{44278C2A-CA2D-42A0-9977-8F7A5AC03CF7}" srcOrd="2" destOrd="0" presId="urn:microsoft.com/office/officeart/2018/2/layout/IconLabelList"/>
    <dgm:cxn modelId="{AC043FF8-28C0-4647-A9B4-D21177863F7C}" type="presParOf" srcId="{FF9E8A9B-9DD3-4747-99F6-7E9F9ED06A7A}" destId="{24A061A6-E3F7-4C04-8E8D-138B346B21DA}" srcOrd="5" destOrd="0" presId="urn:microsoft.com/office/officeart/2018/2/layout/IconLabelList"/>
    <dgm:cxn modelId="{400ED249-9D18-4807-A546-8E2DF0512095}" type="presParOf" srcId="{FF9E8A9B-9DD3-4747-99F6-7E9F9ED06A7A}" destId="{D2F8DC05-D961-4DA5-B161-F20C4C614FAF}" srcOrd="6" destOrd="0" presId="urn:microsoft.com/office/officeart/2018/2/layout/IconLabelList"/>
    <dgm:cxn modelId="{EFA60FB2-2C7F-40F9-A196-0C57079CD6C8}" type="presParOf" srcId="{D2F8DC05-D961-4DA5-B161-F20C4C614FAF}" destId="{111E084B-C010-4094-8E09-57149E7436FC}" srcOrd="0" destOrd="0" presId="urn:microsoft.com/office/officeart/2018/2/layout/IconLabelList"/>
    <dgm:cxn modelId="{1B121B8F-5559-4EE1-9310-DAF4DC33084F}" type="presParOf" srcId="{D2F8DC05-D961-4DA5-B161-F20C4C614FAF}" destId="{B9A82AB6-6882-4380-950B-20C767EBBFF1}" srcOrd="1" destOrd="0" presId="urn:microsoft.com/office/officeart/2018/2/layout/IconLabelList"/>
    <dgm:cxn modelId="{0546998E-6BFB-4ECD-8C8A-8C15DC444C04}" type="presParOf" srcId="{D2F8DC05-D961-4DA5-B161-F20C4C614FAF}" destId="{F58457C4-14A4-4F77-8A3E-E57F5EF812E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0B9968-F0A3-498C-AA65-71EEC456EA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6678357-1C66-4B63-B29B-929814E46D53}">
      <dgm:prSet/>
      <dgm:spPr/>
      <dgm:t>
        <a:bodyPr/>
        <a:lstStyle/>
        <a:p>
          <a:r>
            <a:rPr lang="pt-BR" dirty="0"/>
            <a:t>situação controlada</a:t>
          </a:r>
        </a:p>
        <a:p>
          <a:r>
            <a:rPr lang="pt-BR" dirty="0"/>
            <a:t>(grupos de comparação equivalentes)</a:t>
          </a:r>
        </a:p>
      </dgm:t>
    </dgm:pt>
    <dgm:pt modelId="{BB6F10A4-BA35-404E-AF4B-A9E03E08B72E}" type="parTrans" cxnId="{18BB341E-E0F0-4D8B-BCDA-EC37983B538F}">
      <dgm:prSet/>
      <dgm:spPr/>
      <dgm:t>
        <a:bodyPr/>
        <a:lstStyle/>
        <a:p>
          <a:endParaRPr lang="pt-BR"/>
        </a:p>
      </dgm:t>
    </dgm:pt>
    <dgm:pt modelId="{EA706033-41E4-4481-8477-202C4C827C91}" type="sibTrans" cxnId="{18BB341E-E0F0-4D8B-BCDA-EC37983B538F}">
      <dgm:prSet/>
      <dgm:spPr/>
      <dgm:t>
        <a:bodyPr/>
        <a:lstStyle/>
        <a:p>
          <a:endParaRPr lang="pt-BR"/>
        </a:p>
      </dgm:t>
    </dgm:pt>
    <dgm:pt modelId="{302D568B-2E44-4C97-98FD-C34EE050663F}">
      <dgm:prSet/>
      <dgm:spPr/>
      <dgm:t>
        <a:bodyPr/>
        <a:lstStyle/>
        <a:p>
          <a:r>
            <a:rPr lang="pt-BR" dirty="0"/>
            <a:t>manipulação intencional de variável(</a:t>
          </a:r>
          <a:r>
            <a:rPr lang="pt-BR" dirty="0" err="1"/>
            <a:t>is</a:t>
          </a:r>
          <a:r>
            <a:rPr lang="pt-BR" dirty="0"/>
            <a:t>) independente(s)</a:t>
          </a:r>
        </a:p>
      </dgm:t>
    </dgm:pt>
    <dgm:pt modelId="{41DD8E92-8A28-40B3-9A36-EEA2736F521B}" type="parTrans" cxnId="{6C4C748E-0FEF-47FF-816B-B37835105AA0}">
      <dgm:prSet/>
      <dgm:spPr/>
      <dgm:t>
        <a:bodyPr/>
        <a:lstStyle/>
        <a:p>
          <a:endParaRPr lang="pt-BR"/>
        </a:p>
      </dgm:t>
    </dgm:pt>
    <dgm:pt modelId="{D9DCA489-7113-4C3C-80D9-B9A337858249}" type="sibTrans" cxnId="{6C4C748E-0FEF-47FF-816B-B37835105AA0}">
      <dgm:prSet/>
      <dgm:spPr/>
      <dgm:t>
        <a:bodyPr/>
        <a:lstStyle/>
        <a:p>
          <a:endParaRPr lang="pt-BR"/>
        </a:p>
      </dgm:t>
    </dgm:pt>
    <dgm:pt modelId="{C8AEE5C7-1D8A-403E-B654-6C2D652DAAEB}">
      <dgm:prSet/>
      <dgm:spPr/>
      <dgm:t>
        <a:bodyPr/>
        <a:lstStyle/>
        <a:p>
          <a:r>
            <a:rPr lang="pt-BR" dirty="0"/>
            <a:t>mensuração do efeito na(s) variável(</a:t>
          </a:r>
          <a:r>
            <a:rPr lang="pt-BR" dirty="0" err="1"/>
            <a:t>is</a:t>
          </a:r>
          <a:r>
            <a:rPr lang="pt-BR" dirty="0"/>
            <a:t>) dependente(s)</a:t>
          </a:r>
        </a:p>
      </dgm:t>
    </dgm:pt>
    <dgm:pt modelId="{5ECB8B65-C63A-48E6-8B4B-AA0F697CB5E8}" type="parTrans" cxnId="{26854F52-5922-4472-8066-A4CC2E39B98B}">
      <dgm:prSet/>
      <dgm:spPr/>
      <dgm:t>
        <a:bodyPr/>
        <a:lstStyle/>
        <a:p>
          <a:endParaRPr lang="pt-BR"/>
        </a:p>
      </dgm:t>
    </dgm:pt>
    <dgm:pt modelId="{A138173A-1923-4539-A4C9-1728309AC6F3}" type="sibTrans" cxnId="{26854F52-5922-4472-8066-A4CC2E39B98B}">
      <dgm:prSet/>
      <dgm:spPr/>
      <dgm:t>
        <a:bodyPr/>
        <a:lstStyle/>
        <a:p>
          <a:endParaRPr lang="pt-BR"/>
        </a:p>
      </dgm:t>
    </dgm:pt>
    <dgm:pt modelId="{5E65F2B9-453B-4E45-9530-E49FC0011144}" type="pres">
      <dgm:prSet presAssocID="{A20B9968-F0A3-498C-AA65-71EEC456EAA2}" presName="CompostProcess" presStyleCnt="0">
        <dgm:presLayoutVars>
          <dgm:dir/>
          <dgm:resizeHandles val="exact"/>
        </dgm:presLayoutVars>
      </dgm:prSet>
      <dgm:spPr/>
    </dgm:pt>
    <dgm:pt modelId="{2B542F16-DD7E-4C7B-B0B4-289426380D22}" type="pres">
      <dgm:prSet presAssocID="{A20B9968-F0A3-498C-AA65-71EEC456EAA2}" presName="arrow" presStyleLbl="bgShp" presStyleIdx="0" presStyleCnt="1" custLinFactNeighborX="3651" custLinFactNeighborY="15022"/>
      <dgm:spPr/>
    </dgm:pt>
    <dgm:pt modelId="{1FFAA80D-E52F-4382-A427-6F4B84F69CDB}" type="pres">
      <dgm:prSet presAssocID="{A20B9968-F0A3-498C-AA65-71EEC456EAA2}" presName="linearProcess" presStyleCnt="0"/>
      <dgm:spPr/>
    </dgm:pt>
    <dgm:pt modelId="{8D1F745A-D902-4017-8BD4-C79D0D8A58BB}" type="pres">
      <dgm:prSet presAssocID="{86678357-1C66-4B63-B29B-929814E46D53}" presName="textNode" presStyleLbl="node1" presStyleIdx="0" presStyleCnt="3">
        <dgm:presLayoutVars>
          <dgm:bulletEnabled val="1"/>
        </dgm:presLayoutVars>
      </dgm:prSet>
      <dgm:spPr/>
    </dgm:pt>
    <dgm:pt modelId="{3B612942-0F79-4ECE-9162-F9F7D9C6BBD8}" type="pres">
      <dgm:prSet presAssocID="{EA706033-41E4-4481-8477-202C4C827C91}" presName="sibTrans" presStyleCnt="0"/>
      <dgm:spPr/>
    </dgm:pt>
    <dgm:pt modelId="{70924AA8-8A4B-4E33-937B-FBA8D58ACA96}" type="pres">
      <dgm:prSet presAssocID="{302D568B-2E44-4C97-98FD-C34EE050663F}" presName="textNode" presStyleLbl="node1" presStyleIdx="1" presStyleCnt="3">
        <dgm:presLayoutVars>
          <dgm:bulletEnabled val="1"/>
        </dgm:presLayoutVars>
      </dgm:prSet>
      <dgm:spPr/>
    </dgm:pt>
    <dgm:pt modelId="{1E19730B-F355-495A-A020-66B15FAEB2C8}" type="pres">
      <dgm:prSet presAssocID="{D9DCA489-7113-4C3C-80D9-B9A337858249}" presName="sibTrans" presStyleCnt="0"/>
      <dgm:spPr/>
    </dgm:pt>
    <dgm:pt modelId="{1E708ACE-C9FF-44F9-B098-B359A050F4F6}" type="pres">
      <dgm:prSet presAssocID="{C8AEE5C7-1D8A-403E-B654-6C2D652DAAE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8BB341E-E0F0-4D8B-BCDA-EC37983B538F}" srcId="{A20B9968-F0A3-498C-AA65-71EEC456EAA2}" destId="{86678357-1C66-4B63-B29B-929814E46D53}" srcOrd="0" destOrd="0" parTransId="{BB6F10A4-BA35-404E-AF4B-A9E03E08B72E}" sibTransId="{EA706033-41E4-4481-8477-202C4C827C91}"/>
    <dgm:cxn modelId="{8BA5B531-7653-4E22-A01D-ECB0EC165A29}" type="presOf" srcId="{A20B9968-F0A3-498C-AA65-71EEC456EAA2}" destId="{5E65F2B9-453B-4E45-9530-E49FC0011144}" srcOrd="0" destOrd="0" presId="urn:microsoft.com/office/officeart/2005/8/layout/hProcess9"/>
    <dgm:cxn modelId="{26854F52-5922-4472-8066-A4CC2E39B98B}" srcId="{A20B9968-F0A3-498C-AA65-71EEC456EAA2}" destId="{C8AEE5C7-1D8A-403E-B654-6C2D652DAAEB}" srcOrd="2" destOrd="0" parTransId="{5ECB8B65-C63A-48E6-8B4B-AA0F697CB5E8}" sibTransId="{A138173A-1923-4539-A4C9-1728309AC6F3}"/>
    <dgm:cxn modelId="{3E221A73-D8DF-4664-AEF1-A2FEE746A1EC}" type="presOf" srcId="{C8AEE5C7-1D8A-403E-B654-6C2D652DAAEB}" destId="{1E708ACE-C9FF-44F9-B098-B359A050F4F6}" srcOrd="0" destOrd="0" presId="urn:microsoft.com/office/officeart/2005/8/layout/hProcess9"/>
    <dgm:cxn modelId="{6C4C748E-0FEF-47FF-816B-B37835105AA0}" srcId="{A20B9968-F0A3-498C-AA65-71EEC456EAA2}" destId="{302D568B-2E44-4C97-98FD-C34EE050663F}" srcOrd="1" destOrd="0" parTransId="{41DD8E92-8A28-40B3-9A36-EEA2736F521B}" sibTransId="{D9DCA489-7113-4C3C-80D9-B9A337858249}"/>
    <dgm:cxn modelId="{1F13A2AD-C159-47D4-AA42-AD2B4873645C}" type="presOf" srcId="{86678357-1C66-4B63-B29B-929814E46D53}" destId="{8D1F745A-D902-4017-8BD4-C79D0D8A58BB}" srcOrd="0" destOrd="0" presId="urn:microsoft.com/office/officeart/2005/8/layout/hProcess9"/>
    <dgm:cxn modelId="{760993F7-8120-4A34-9EF6-7A4BF1CC2602}" type="presOf" srcId="{302D568B-2E44-4C97-98FD-C34EE050663F}" destId="{70924AA8-8A4B-4E33-937B-FBA8D58ACA96}" srcOrd="0" destOrd="0" presId="urn:microsoft.com/office/officeart/2005/8/layout/hProcess9"/>
    <dgm:cxn modelId="{27D8D3DC-29C2-4EC7-9CF3-58AC72510829}" type="presParOf" srcId="{5E65F2B9-453B-4E45-9530-E49FC0011144}" destId="{2B542F16-DD7E-4C7B-B0B4-289426380D22}" srcOrd="0" destOrd="0" presId="urn:microsoft.com/office/officeart/2005/8/layout/hProcess9"/>
    <dgm:cxn modelId="{73ED8B16-CBAE-42FC-81C2-7A7A8B825EC0}" type="presParOf" srcId="{5E65F2B9-453B-4E45-9530-E49FC0011144}" destId="{1FFAA80D-E52F-4382-A427-6F4B84F69CDB}" srcOrd="1" destOrd="0" presId="urn:microsoft.com/office/officeart/2005/8/layout/hProcess9"/>
    <dgm:cxn modelId="{93F164A1-197C-4802-A726-A116071B8AF9}" type="presParOf" srcId="{1FFAA80D-E52F-4382-A427-6F4B84F69CDB}" destId="{8D1F745A-D902-4017-8BD4-C79D0D8A58BB}" srcOrd="0" destOrd="0" presId="urn:microsoft.com/office/officeart/2005/8/layout/hProcess9"/>
    <dgm:cxn modelId="{35AB422A-52F6-416E-9A01-983F12104482}" type="presParOf" srcId="{1FFAA80D-E52F-4382-A427-6F4B84F69CDB}" destId="{3B612942-0F79-4ECE-9162-F9F7D9C6BBD8}" srcOrd="1" destOrd="0" presId="urn:microsoft.com/office/officeart/2005/8/layout/hProcess9"/>
    <dgm:cxn modelId="{E75C7F1D-AAB8-4EC5-AA8E-238710F185EC}" type="presParOf" srcId="{1FFAA80D-E52F-4382-A427-6F4B84F69CDB}" destId="{70924AA8-8A4B-4E33-937B-FBA8D58ACA96}" srcOrd="2" destOrd="0" presId="urn:microsoft.com/office/officeart/2005/8/layout/hProcess9"/>
    <dgm:cxn modelId="{7F84235D-24E5-46E1-A3D0-38FFC3046F39}" type="presParOf" srcId="{1FFAA80D-E52F-4382-A427-6F4B84F69CDB}" destId="{1E19730B-F355-495A-A020-66B15FAEB2C8}" srcOrd="3" destOrd="0" presId="urn:microsoft.com/office/officeart/2005/8/layout/hProcess9"/>
    <dgm:cxn modelId="{56F0F45A-82BE-4307-910E-78576A1AFACA}" type="presParOf" srcId="{1FFAA80D-E52F-4382-A427-6F4B84F69CDB}" destId="{1E708ACE-C9FF-44F9-B098-B359A050F4F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C96055-C491-4A0B-A353-C499056A011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4DA37D72-B4ED-4CC4-B1A9-EECA23EE4107}">
      <dgm:prSet/>
      <dgm:spPr/>
      <dgm:t>
        <a:bodyPr/>
        <a:lstStyle/>
        <a:p>
          <a:r>
            <a:rPr lang="pt-BR" dirty="0">
              <a:solidFill>
                <a:schemeClr val="tx1">
                  <a:lumMod val="65000"/>
                  <a:lumOff val="35000"/>
                </a:schemeClr>
              </a:solidFill>
            </a:rPr>
            <a:t>Desenhar a pesquisa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967DB6F-854A-42A9-AC72-A24E8B9BF761}" type="parTrans" cxnId="{AE8F10EB-B275-407D-BE54-2E8AAB700D8C}">
      <dgm:prSet/>
      <dgm:spPr/>
      <dgm:t>
        <a:bodyPr/>
        <a:lstStyle/>
        <a:p>
          <a:endParaRPr lang="en-US"/>
        </a:p>
      </dgm:t>
    </dgm:pt>
    <dgm:pt modelId="{AC8C0C0A-FE66-405C-9A60-723D6926A633}" type="sibTrans" cxnId="{AE8F10EB-B275-407D-BE54-2E8AAB700D8C}">
      <dgm:prSet/>
      <dgm:spPr/>
      <dgm:t>
        <a:bodyPr/>
        <a:lstStyle/>
        <a:p>
          <a:endParaRPr lang="en-US"/>
        </a:p>
      </dgm:t>
    </dgm:pt>
    <dgm:pt modelId="{BB6AA181-26E4-493E-8E08-30927E73F87B}">
      <dgm:prSet/>
      <dgm:spPr/>
      <dgm:t>
        <a:bodyPr/>
        <a:lstStyle/>
        <a:p>
          <a:r>
            <a:rPr lang="pt-BR" b="1"/>
            <a:t>Obter e codificar os dados</a:t>
          </a:r>
          <a:endParaRPr lang="en-US"/>
        </a:p>
      </dgm:t>
    </dgm:pt>
    <dgm:pt modelId="{0C2CB819-B82E-40D8-8481-DA5E8B72D9DD}" type="parTrans" cxnId="{4F646D68-66F6-4841-8168-B20F7184F3F2}">
      <dgm:prSet/>
      <dgm:spPr/>
      <dgm:t>
        <a:bodyPr/>
        <a:lstStyle/>
        <a:p>
          <a:endParaRPr lang="en-US"/>
        </a:p>
      </dgm:t>
    </dgm:pt>
    <dgm:pt modelId="{FE96A64A-9FF5-42CE-AF78-E622FCAE8AF2}" type="sibTrans" cxnId="{4F646D68-66F6-4841-8168-B20F7184F3F2}">
      <dgm:prSet/>
      <dgm:spPr/>
      <dgm:t>
        <a:bodyPr/>
        <a:lstStyle/>
        <a:p>
          <a:endParaRPr lang="en-US"/>
        </a:p>
      </dgm:t>
    </dgm:pt>
    <dgm:pt modelId="{671EA11E-C403-4580-8C09-9604F4411D2E}">
      <dgm:prSet/>
      <dgm:spPr/>
      <dgm:t>
        <a:bodyPr/>
        <a:lstStyle/>
        <a:p>
          <a:r>
            <a:rPr lang="pt-BR" b="1"/>
            <a:t>Analisar os dados</a:t>
          </a:r>
          <a:endParaRPr lang="en-US"/>
        </a:p>
      </dgm:t>
    </dgm:pt>
    <dgm:pt modelId="{EE1F8D73-D34F-4385-8771-DFCEA8A9D2DA}" type="parTrans" cxnId="{3B1C8BAF-3FB5-415C-A4CB-2EA813080839}">
      <dgm:prSet/>
      <dgm:spPr/>
      <dgm:t>
        <a:bodyPr/>
        <a:lstStyle/>
        <a:p>
          <a:endParaRPr lang="en-US"/>
        </a:p>
      </dgm:t>
    </dgm:pt>
    <dgm:pt modelId="{713C02B6-F5B9-4A69-AD59-7C805013CC48}" type="sibTrans" cxnId="{3B1C8BAF-3FB5-415C-A4CB-2EA813080839}">
      <dgm:prSet/>
      <dgm:spPr/>
      <dgm:t>
        <a:bodyPr/>
        <a:lstStyle/>
        <a:p>
          <a:endParaRPr lang="en-US"/>
        </a:p>
      </dgm:t>
    </dgm:pt>
    <dgm:pt modelId="{3D8324E2-CB8B-4B96-B674-C07F25614C62}">
      <dgm:prSet/>
      <dgm:spPr/>
      <dgm:t>
        <a:bodyPr/>
        <a:lstStyle/>
        <a:p>
          <a:r>
            <a:rPr lang="pt-BR" b="1"/>
            <a:t>Apresentar os resultados</a:t>
          </a:r>
          <a:endParaRPr lang="en-US"/>
        </a:p>
      </dgm:t>
    </dgm:pt>
    <dgm:pt modelId="{430E536C-EDE2-408D-B8D6-34047C6C02DD}" type="parTrans" cxnId="{AAEF3574-5F68-4244-9210-4CE9056D34C4}">
      <dgm:prSet/>
      <dgm:spPr/>
      <dgm:t>
        <a:bodyPr/>
        <a:lstStyle/>
        <a:p>
          <a:endParaRPr lang="en-US"/>
        </a:p>
      </dgm:t>
    </dgm:pt>
    <dgm:pt modelId="{9834795E-E9A8-4DBF-92A0-7DC1200B037C}" type="sibTrans" cxnId="{AAEF3574-5F68-4244-9210-4CE9056D34C4}">
      <dgm:prSet/>
      <dgm:spPr/>
      <dgm:t>
        <a:bodyPr/>
        <a:lstStyle/>
        <a:p>
          <a:endParaRPr lang="en-US"/>
        </a:p>
      </dgm:t>
    </dgm:pt>
    <dgm:pt modelId="{FF9E8A9B-9DD3-4747-99F6-7E9F9ED06A7A}" type="pres">
      <dgm:prSet presAssocID="{EEC96055-C491-4A0B-A353-C499056A011D}" presName="root" presStyleCnt="0">
        <dgm:presLayoutVars>
          <dgm:dir/>
          <dgm:resizeHandles val="exact"/>
        </dgm:presLayoutVars>
      </dgm:prSet>
      <dgm:spPr/>
    </dgm:pt>
    <dgm:pt modelId="{A4A0BA9F-E3D9-42A1-95DE-AD5DAB27C408}" type="pres">
      <dgm:prSet presAssocID="{4DA37D72-B4ED-4CC4-B1A9-EECA23EE4107}" presName="compNode" presStyleCnt="0"/>
      <dgm:spPr/>
    </dgm:pt>
    <dgm:pt modelId="{7B65C7B6-F7AB-409A-A6FE-90944C6CE9F4}" type="pres">
      <dgm:prSet presAssocID="{4DA37D72-B4ED-4CC4-B1A9-EECA23EE410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ápis"/>
        </a:ext>
      </dgm:extLst>
    </dgm:pt>
    <dgm:pt modelId="{33C37546-B49D-4E04-B2B1-0CBB3B99CF0A}" type="pres">
      <dgm:prSet presAssocID="{4DA37D72-B4ED-4CC4-B1A9-EECA23EE4107}" presName="spaceRect" presStyleCnt="0"/>
      <dgm:spPr/>
    </dgm:pt>
    <dgm:pt modelId="{AF8440FB-E3FD-4E0A-B2CD-ACB75EE314E0}" type="pres">
      <dgm:prSet presAssocID="{4DA37D72-B4ED-4CC4-B1A9-EECA23EE4107}" presName="textRect" presStyleLbl="revTx" presStyleIdx="0" presStyleCnt="4">
        <dgm:presLayoutVars>
          <dgm:chMax val="1"/>
          <dgm:chPref val="1"/>
        </dgm:presLayoutVars>
      </dgm:prSet>
      <dgm:spPr/>
    </dgm:pt>
    <dgm:pt modelId="{01692017-A9EC-4CC3-8381-1167BA353E23}" type="pres">
      <dgm:prSet presAssocID="{AC8C0C0A-FE66-405C-9A60-723D6926A633}" presName="sibTrans" presStyleCnt="0"/>
      <dgm:spPr/>
    </dgm:pt>
    <dgm:pt modelId="{D77D4BE6-AB61-4CCA-A5FC-C573626CF9BA}" type="pres">
      <dgm:prSet presAssocID="{BB6AA181-26E4-493E-8E08-30927E73F87B}" presName="compNode" presStyleCnt="0"/>
      <dgm:spPr/>
    </dgm:pt>
    <dgm:pt modelId="{86C8963D-12AB-48FB-8545-A1E6C602D77B}" type="pres">
      <dgm:prSet presAssocID="{BB6AA181-26E4-493E-8E08-30927E73F87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ódigo de Barras"/>
        </a:ext>
      </dgm:extLst>
    </dgm:pt>
    <dgm:pt modelId="{4C7C336C-AEC8-4888-86B3-4F96526D2583}" type="pres">
      <dgm:prSet presAssocID="{BB6AA181-26E4-493E-8E08-30927E73F87B}" presName="spaceRect" presStyleCnt="0"/>
      <dgm:spPr/>
    </dgm:pt>
    <dgm:pt modelId="{7C02D1CE-CCA0-4932-A856-3A0F320B15AE}" type="pres">
      <dgm:prSet presAssocID="{BB6AA181-26E4-493E-8E08-30927E73F87B}" presName="textRect" presStyleLbl="revTx" presStyleIdx="1" presStyleCnt="4">
        <dgm:presLayoutVars>
          <dgm:chMax val="1"/>
          <dgm:chPref val="1"/>
        </dgm:presLayoutVars>
      </dgm:prSet>
      <dgm:spPr/>
    </dgm:pt>
    <dgm:pt modelId="{C367B2F6-1382-416F-AD7C-55A3164BF88C}" type="pres">
      <dgm:prSet presAssocID="{FE96A64A-9FF5-42CE-AF78-E622FCAE8AF2}" presName="sibTrans" presStyleCnt="0"/>
      <dgm:spPr/>
    </dgm:pt>
    <dgm:pt modelId="{862A1A4E-9345-47DD-BC9F-98241B303191}" type="pres">
      <dgm:prSet presAssocID="{671EA11E-C403-4580-8C09-9604F4411D2E}" presName="compNode" presStyleCnt="0"/>
      <dgm:spPr/>
    </dgm:pt>
    <dgm:pt modelId="{80E838BE-C6CC-456E-B675-801EA4EFFB6E}" type="pres">
      <dgm:prSet presAssocID="{671EA11E-C403-4580-8C09-9604F4411D2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B13D4E6-E8C1-4CE8-97AA-5A2D018C7231}" type="pres">
      <dgm:prSet presAssocID="{671EA11E-C403-4580-8C09-9604F4411D2E}" presName="spaceRect" presStyleCnt="0"/>
      <dgm:spPr/>
    </dgm:pt>
    <dgm:pt modelId="{44278C2A-CA2D-42A0-9977-8F7A5AC03CF7}" type="pres">
      <dgm:prSet presAssocID="{671EA11E-C403-4580-8C09-9604F4411D2E}" presName="textRect" presStyleLbl="revTx" presStyleIdx="2" presStyleCnt="4">
        <dgm:presLayoutVars>
          <dgm:chMax val="1"/>
          <dgm:chPref val="1"/>
        </dgm:presLayoutVars>
      </dgm:prSet>
      <dgm:spPr/>
    </dgm:pt>
    <dgm:pt modelId="{24A061A6-E3F7-4C04-8E8D-138B346B21DA}" type="pres">
      <dgm:prSet presAssocID="{713C02B6-F5B9-4A69-AD59-7C805013CC48}" presName="sibTrans" presStyleCnt="0"/>
      <dgm:spPr/>
    </dgm:pt>
    <dgm:pt modelId="{D2F8DC05-D961-4DA5-B161-F20C4C614FAF}" type="pres">
      <dgm:prSet presAssocID="{3D8324E2-CB8B-4B96-B674-C07F25614C62}" presName="compNode" presStyleCnt="0"/>
      <dgm:spPr/>
    </dgm:pt>
    <dgm:pt modelId="{111E084B-C010-4094-8E09-57149E7436FC}" type="pres">
      <dgm:prSet presAssocID="{3D8324E2-CB8B-4B96-B674-C07F25614C6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B9A82AB6-6882-4380-950B-20C767EBBFF1}" type="pres">
      <dgm:prSet presAssocID="{3D8324E2-CB8B-4B96-B674-C07F25614C62}" presName="spaceRect" presStyleCnt="0"/>
      <dgm:spPr/>
    </dgm:pt>
    <dgm:pt modelId="{F58457C4-14A4-4F77-8A3E-E57F5EF812E8}" type="pres">
      <dgm:prSet presAssocID="{3D8324E2-CB8B-4B96-B674-C07F25614C6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BF9AD31-FD53-4CA6-AB4C-51F8110B2E41}" type="presOf" srcId="{4DA37D72-B4ED-4CC4-B1A9-EECA23EE4107}" destId="{AF8440FB-E3FD-4E0A-B2CD-ACB75EE314E0}" srcOrd="0" destOrd="0" presId="urn:microsoft.com/office/officeart/2018/2/layout/IconLabelList"/>
    <dgm:cxn modelId="{4F646D68-66F6-4841-8168-B20F7184F3F2}" srcId="{EEC96055-C491-4A0B-A353-C499056A011D}" destId="{BB6AA181-26E4-493E-8E08-30927E73F87B}" srcOrd="1" destOrd="0" parTransId="{0C2CB819-B82E-40D8-8481-DA5E8B72D9DD}" sibTransId="{FE96A64A-9FF5-42CE-AF78-E622FCAE8AF2}"/>
    <dgm:cxn modelId="{AAEF3574-5F68-4244-9210-4CE9056D34C4}" srcId="{EEC96055-C491-4A0B-A353-C499056A011D}" destId="{3D8324E2-CB8B-4B96-B674-C07F25614C62}" srcOrd="3" destOrd="0" parTransId="{430E536C-EDE2-408D-B8D6-34047C6C02DD}" sibTransId="{9834795E-E9A8-4DBF-92A0-7DC1200B037C}"/>
    <dgm:cxn modelId="{48A28C7B-9472-45F8-9CBC-896AF6E22DF5}" type="presOf" srcId="{3D8324E2-CB8B-4B96-B674-C07F25614C62}" destId="{F58457C4-14A4-4F77-8A3E-E57F5EF812E8}" srcOrd="0" destOrd="0" presId="urn:microsoft.com/office/officeart/2018/2/layout/IconLabelList"/>
    <dgm:cxn modelId="{3B1C8BAF-3FB5-415C-A4CB-2EA813080839}" srcId="{EEC96055-C491-4A0B-A353-C499056A011D}" destId="{671EA11E-C403-4580-8C09-9604F4411D2E}" srcOrd="2" destOrd="0" parTransId="{EE1F8D73-D34F-4385-8771-DFCEA8A9D2DA}" sibTransId="{713C02B6-F5B9-4A69-AD59-7C805013CC48}"/>
    <dgm:cxn modelId="{0A1967CE-1784-4CE2-8E55-20AB2325A694}" type="presOf" srcId="{BB6AA181-26E4-493E-8E08-30927E73F87B}" destId="{7C02D1CE-CCA0-4932-A856-3A0F320B15AE}" srcOrd="0" destOrd="0" presId="urn:microsoft.com/office/officeart/2018/2/layout/IconLabelList"/>
    <dgm:cxn modelId="{2C363AE6-91B2-4F4C-AEC5-B7430ACF0FDE}" type="presOf" srcId="{EEC96055-C491-4A0B-A353-C499056A011D}" destId="{FF9E8A9B-9DD3-4747-99F6-7E9F9ED06A7A}" srcOrd="0" destOrd="0" presId="urn:microsoft.com/office/officeart/2018/2/layout/IconLabelList"/>
    <dgm:cxn modelId="{AE8F10EB-B275-407D-BE54-2E8AAB700D8C}" srcId="{EEC96055-C491-4A0B-A353-C499056A011D}" destId="{4DA37D72-B4ED-4CC4-B1A9-EECA23EE4107}" srcOrd="0" destOrd="0" parTransId="{3967DB6F-854A-42A9-AC72-A24E8B9BF761}" sibTransId="{AC8C0C0A-FE66-405C-9A60-723D6926A633}"/>
    <dgm:cxn modelId="{B0E5EBF0-6D94-4A28-A217-09FD38302DC9}" type="presOf" srcId="{671EA11E-C403-4580-8C09-9604F4411D2E}" destId="{44278C2A-CA2D-42A0-9977-8F7A5AC03CF7}" srcOrd="0" destOrd="0" presId="urn:microsoft.com/office/officeart/2018/2/layout/IconLabelList"/>
    <dgm:cxn modelId="{F6684EBA-5B72-4134-B3C1-84A306156C0E}" type="presParOf" srcId="{FF9E8A9B-9DD3-4747-99F6-7E9F9ED06A7A}" destId="{A4A0BA9F-E3D9-42A1-95DE-AD5DAB27C408}" srcOrd="0" destOrd="0" presId="urn:microsoft.com/office/officeart/2018/2/layout/IconLabelList"/>
    <dgm:cxn modelId="{DFD1AFE3-607E-4C25-9F3E-43829E4C189A}" type="presParOf" srcId="{A4A0BA9F-E3D9-42A1-95DE-AD5DAB27C408}" destId="{7B65C7B6-F7AB-409A-A6FE-90944C6CE9F4}" srcOrd="0" destOrd="0" presId="urn:microsoft.com/office/officeart/2018/2/layout/IconLabelList"/>
    <dgm:cxn modelId="{EF97C23F-6144-43D7-B5D2-64B92958805B}" type="presParOf" srcId="{A4A0BA9F-E3D9-42A1-95DE-AD5DAB27C408}" destId="{33C37546-B49D-4E04-B2B1-0CBB3B99CF0A}" srcOrd="1" destOrd="0" presId="urn:microsoft.com/office/officeart/2018/2/layout/IconLabelList"/>
    <dgm:cxn modelId="{7B25CDB6-0010-4849-83D3-88689399447F}" type="presParOf" srcId="{A4A0BA9F-E3D9-42A1-95DE-AD5DAB27C408}" destId="{AF8440FB-E3FD-4E0A-B2CD-ACB75EE314E0}" srcOrd="2" destOrd="0" presId="urn:microsoft.com/office/officeart/2018/2/layout/IconLabelList"/>
    <dgm:cxn modelId="{88F34C17-0D01-4367-A694-5E650CA65A7C}" type="presParOf" srcId="{FF9E8A9B-9DD3-4747-99F6-7E9F9ED06A7A}" destId="{01692017-A9EC-4CC3-8381-1167BA353E23}" srcOrd="1" destOrd="0" presId="urn:microsoft.com/office/officeart/2018/2/layout/IconLabelList"/>
    <dgm:cxn modelId="{9E2779F5-CF5D-46D7-BA29-AB86E995017F}" type="presParOf" srcId="{FF9E8A9B-9DD3-4747-99F6-7E9F9ED06A7A}" destId="{D77D4BE6-AB61-4CCA-A5FC-C573626CF9BA}" srcOrd="2" destOrd="0" presId="urn:microsoft.com/office/officeart/2018/2/layout/IconLabelList"/>
    <dgm:cxn modelId="{411F4B91-B7CA-4097-94DC-A5D164EF89BD}" type="presParOf" srcId="{D77D4BE6-AB61-4CCA-A5FC-C573626CF9BA}" destId="{86C8963D-12AB-48FB-8545-A1E6C602D77B}" srcOrd="0" destOrd="0" presId="urn:microsoft.com/office/officeart/2018/2/layout/IconLabelList"/>
    <dgm:cxn modelId="{9287DDAF-9E74-4FAC-BA92-11609E72C4F0}" type="presParOf" srcId="{D77D4BE6-AB61-4CCA-A5FC-C573626CF9BA}" destId="{4C7C336C-AEC8-4888-86B3-4F96526D2583}" srcOrd="1" destOrd="0" presId="urn:microsoft.com/office/officeart/2018/2/layout/IconLabelList"/>
    <dgm:cxn modelId="{6E79B340-81E7-4C9A-BEAA-93CDEB5C0262}" type="presParOf" srcId="{D77D4BE6-AB61-4CCA-A5FC-C573626CF9BA}" destId="{7C02D1CE-CCA0-4932-A856-3A0F320B15AE}" srcOrd="2" destOrd="0" presId="urn:microsoft.com/office/officeart/2018/2/layout/IconLabelList"/>
    <dgm:cxn modelId="{571361D4-1836-4933-ADDC-F512EDE4DD1F}" type="presParOf" srcId="{FF9E8A9B-9DD3-4747-99F6-7E9F9ED06A7A}" destId="{C367B2F6-1382-416F-AD7C-55A3164BF88C}" srcOrd="3" destOrd="0" presId="urn:microsoft.com/office/officeart/2018/2/layout/IconLabelList"/>
    <dgm:cxn modelId="{2ED0A4E0-B058-4AFE-82C6-3736ED67029C}" type="presParOf" srcId="{FF9E8A9B-9DD3-4747-99F6-7E9F9ED06A7A}" destId="{862A1A4E-9345-47DD-BC9F-98241B303191}" srcOrd="4" destOrd="0" presId="urn:microsoft.com/office/officeart/2018/2/layout/IconLabelList"/>
    <dgm:cxn modelId="{78DB1A59-1DF9-4E83-9C97-DC22BB76A75D}" type="presParOf" srcId="{862A1A4E-9345-47DD-BC9F-98241B303191}" destId="{80E838BE-C6CC-456E-B675-801EA4EFFB6E}" srcOrd="0" destOrd="0" presId="urn:microsoft.com/office/officeart/2018/2/layout/IconLabelList"/>
    <dgm:cxn modelId="{A82B93B5-10E3-41CF-B56D-873E514222AD}" type="presParOf" srcId="{862A1A4E-9345-47DD-BC9F-98241B303191}" destId="{5B13D4E6-E8C1-4CE8-97AA-5A2D018C7231}" srcOrd="1" destOrd="0" presId="urn:microsoft.com/office/officeart/2018/2/layout/IconLabelList"/>
    <dgm:cxn modelId="{89F63E2E-3579-4760-84CE-D83662A6BF55}" type="presParOf" srcId="{862A1A4E-9345-47DD-BC9F-98241B303191}" destId="{44278C2A-CA2D-42A0-9977-8F7A5AC03CF7}" srcOrd="2" destOrd="0" presId="urn:microsoft.com/office/officeart/2018/2/layout/IconLabelList"/>
    <dgm:cxn modelId="{AC043FF8-28C0-4647-A9B4-D21177863F7C}" type="presParOf" srcId="{FF9E8A9B-9DD3-4747-99F6-7E9F9ED06A7A}" destId="{24A061A6-E3F7-4C04-8E8D-138B346B21DA}" srcOrd="5" destOrd="0" presId="urn:microsoft.com/office/officeart/2018/2/layout/IconLabelList"/>
    <dgm:cxn modelId="{400ED249-9D18-4807-A546-8E2DF0512095}" type="presParOf" srcId="{FF9E8A9B-9DD3-4747-99F6-7E9F9ED06A7A}" destId="{D2F8DC05-D961-4DA5-B161-F20C4C614FAF}" srcOrd="6" destOrd="0" presId="urn:microsoft.com/office/officeart/2018/2/layout/IconLabelList"/>
    <dgm:cxn modelId="{EFA60FB2-2C7F-40F9-A196-0C57079CD6C8}" type="presParOf" srcId="{D2F8DC05-D961-4DA5-B161-F20C4C614FAF}" destId="{111E084B-C010-4094-8E09-57149E7436FC}" srcOrd="0" destOrd="0" presId="urn:microsoft.com/office/officeart/2018/2/layout/IconLabelList"/>
    <dgm:cxn modelId="{1B121B8F-5559-4EE1-9310-DAF4DC33084F}" type="presParOf" srcId="{D2F8DC05-D961-4DA5-B161-F20C4C614FAF}" destId="{B9A82AB6-6882-4380-950B-20C767EBBFF1}" srcOrd="1" destOrd="0" presId="urn:microsoft.com/office/officeart/2018/2/layout/IconLabelList"/>
    <dgm:cxn modelId="{0546998E-6BFB-4ECD-8C8A-8C15DC444C04}" type="presParOf" srcId="{D2F8DC05-D961-4DA5-B161-F20C4C614FAF}" destId="{F58457C4-14A4-4F77-8A3E-E57F5EF812E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E70FB9-8D1E-4D96-A231-270EFD32FE6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F0A2D0-2CC8-49E6-8EAA-DD3D0B036628}">
      <dgm:prSet/>
      <dgm:spPr/>
      <dgm:t>
        <a:bodyPr/>
        <a:lstStyle/>
        <a:p>
          <a:r>
            <a:rPr lang="pt-BR"/>
            <a:t>Educação </a:t>
          </a:r>
        </a:p>
      </dgm:t>
    </dgm:pt>
    <dgm:pt modelId="{4B1B736D-22AF-4076-B274-0B2923BE6A7D}" type="parTrans" cxnId="{8D50C66E-5074-4851-AA4C-06F5CB624C55}">
      <dgm:prSet/>
      <dgm:spPr/>
      <dgm:t>
        <a:bodyPr/>
        <a:lstStyle/>
        <a:p>
          <a:endParaRPr lang="pt-BR"/>
        </a:p>
      </dgm:t>
    </dgm:pt>
    <dgm:pt modelId="{4B07F422-FBAA-4B2A-8840-A1B50B4DD1D3}" type="sibTrans" cxnId="{8D50C66E-5074-4851-AA4C-06F5CB624C55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2A503222-4C05-4BF1-86E1-E4C6EEB54E38}">
      <dgm:prSet/>
      <dgm:spPr/>
      <dgm:t>
        <a:bodyPr/>
        <a:lstStyle/>
        <a:p>
          <a:r>
            <a:rPr lang="pt-BR" dirty="0"/>
            <a:t>Renda  </a:t>
          </a:r>
        </a:p>
      </dgm:t>
    </dgm:pt>
    <dgm:pt modelId="{1DD5FBB7-67C1-4903-9096-9BC6EEEADA81}" type="parTrans" cxnId="{257AA290-9E8D-4F8F-8D4D-5FF7362054EF}">
      <dgm:prSet/>
      <dgm:spPr/>
      <dgm:t>
        <a:bodyPr/>
        <a:lstStyle/>
        <a:p>
          <a:endParaRPr lang="pt-BR"/>
        </a:p>
      </dgm:t>
    </dgm:pt>
    <dgm:pt modelId="{AB766AC9-B629-409F-8CE4-D7B754F0A1F2}" type="sibTrans" cxnId="{257AA290-9E8D-4F8F-8D4D-5FF7362054E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2D2C9035-CC1E-4D8C-9E09-EBA5A1A54DF9}">
      <dgm:prSet/>
      <dgm:spPr/>
      <dgm:t>
        <a:bodyPr/>
        <a:lstStyle/>
        <a:p>
          <a:r>
            <a:rPr lang="pt-BR" dirty="0"/>
            <a:t>Longevidade</a:t>
          </a:r>
        </a:p>
      </dgm:t>
    </dgm:pt>
    <dgm:pt modelId="{E210C224-7D73-4265-AEDB-B2F3D19394ED}" type="parTrans" cxnId="{3B5F0D8E-B5A4-49FE-BF17-F77570448BA7}">
      <dgm:prSet/>
      <dgm:spPr/>
      <dgm:t>
        <a:bodyPr/>
        <a:lstStyle/>
        <a:p>
          <a:endParaRPr lang="pt-BR"/>
        </a:p>
      </dgm:t>
    </dgm:pt>
    <dgm:pt modelId="{F545225D-517C-48FB-8B13-F44B4353FE7F}" type="sibTrans" cxnId="{3B5F0D8E-B5A4-49FE-BF17-F77570448BA7}">
      <dgm:prSet/>
      <dgm:spPr/>
      <dgm:t>
        <a:bodyPr/>
        <a:lstStyle/>
        <a:p>
          <a:endParaRPr lang="pt-BR"/>
        </a:p>
      </dgm:t>
    </dgm:pt>
    <dgm:pt modelId="{7D38F964-F218-44BC-8325-AFF2E979FCB2}" type="pres">
      <dgm:prSet presAssocID="{44E70FB9-8D1E-4D96-A231-270EFD32FE60}" presName="Name0" presStyleCnt="0">
        <dgm:presLayoutVars>
          <dgm:dir/>
          <dgm:resizeHandles val="exact"/>
        </dgm:presLayoutVars>
      </dgm:prSet>
      <dgm:spPr/>
    </dgm:pt>
    <dgm:pt modelId="{8862CD9C-3918-4DF9-9D41-B8CA3EBFE092}" type="pres">
      <dgm:prSet presAssocID="{45F0A2D0-2CC8-49E6-8EAA-DD3D0B036628}" presName="node" presStyleLbl="node1" presStyleIdx="0" presStyleCnt="3" custScaleX="32272" custScaleY="28678">
        <dgm:presLayoutVars>
          <dgm:bulletEnabled val="1"/>
        </dgm:presLayoutVars>
      </dgm:prSet>
      <dgm:spPr/>
    </dgm:pt>
    <dgm:pt modelId="{C1173DD6-2AE0-4269-821C-22B5538876CA}" type="pres">
      <dgm:prSet presAssocID="{4B07F422-FBAA-4B2A-8840-A1B50B4DD1D3}" presName="sibTrans" presStyleLbl="sibTrans2D1" presStyleIdx="0" presStyleCnt="2" custAng="21550063" custScaleY="27313" custLinFactNeighborX="-8907" custLinFactNeighborY="-1472"/>
      <dgm:spPr/>
    </dgm:pt>
    <dgm:pt modelId="{47727B8C-29AA-47DB-8201-B6157B1C0B64}" type="pres">
      <dgm:prSet presAssocID="{4B07F422-FBAA-4B2A-8840-A1B50B4DD1D3}" presName="connectorText" presStyleLbl="sibTrans2D1" presStyleIdx="0" presStyleCnt="2"/>
      <dgm:spPr/>
    </dgm:pt>
    <dgm:pt modelId="{62D01D69-3701-4071-8FBA-9CA0F7243574}" type="pres">
      <dgm:prSet presAssocID="{2A503222-4C05-4BF1-86E1-E4C6EEB54E38}" presName="node" presStyleLbl="node1" presStyleIdx="1" presStyleCnt="3" custScaleX="35295" custScaleY="23973" custLinFactNeighborX="-5415" custLinFactNeighborY="1734">
        <dgm:presLayoutVars>
          <dgm:bulletEnabled val="1"/>
        </dgm:presLayoutVars>
      </dgm:prSet>
      <dgm:spPr/>
    </dgm:pt>
    <dgm:pt modelId="{8DD730AF-721C-428C-B3C4-EA52154D948D}" type="pres">
      <dgm:prSet presAssocID="{AB766AC9-B629-409F-8CE4-D7B754F0A1F2}" presName="sibTrans" presStyleLbl="sibTrans2D1" presStyleIdx="1" presStyleCnt="2" custScaleY="29796"/>
      <dgm:spPr/>
    </dgm:pt>
    <dgm:pt modelId="{268868B4-6F31-4366-B370-682C7235FC8B}" type="pres">
      <dgm:prSet presAssocID="{AB766AC9-B629-409F-8CE4-D7B754F0A1F2}" presName="connectorText" presStyleLbl="sibTrans2D1" presStyleIdx="1" presStyleCnt="2"/>
      <dgm:spPr/>
    </dgm:pt>
    <dgm:pt modelId="{AD5CF202-5929-444B-8A96-4B3F8B7321DA}" type="pres">
      <dgm:prSet presAssocID="{2D2C9035-CC1E-4D8C-9E09-EBA5A1A54DF9}" presName="node" presStyleLbl="node1" presStyleIdx="2" presStyleCnt="3" custScaleX="44258" custScaleY="25223">
        <dgm:presLayoutVars>
          <dgm:bulletEnabled val="1"/>
        </dgm:presLayoutVars>
      </dgm:prSet>
      <dgm:spPr/>
    </dgm:pt>
  </dgm:ptLst>
  <dgm:cxnLst>
    <dgm:cxn modelId="{62F9D204-C203-41D8-A937-776383EE8586}" type="presOf" srcId="{2A503222-4C05-4BF1-86E1-E4C6EEB54E38}" destId="{62D01D69-3701-4071-8FBA-9CA0F7243574}" srcOrd="0" destOrd="0" presId="urn:microsoft.com/office/officeart/2005/8/layout/process1"/>
    <dgm:cxn modelId="{74878E0C-EF20-42E9-A796-C6ED1286B84B}" type="presOf" srcId="{AB766AC9-B629-409F-8CE4-D7B754F0A1F2}" destId="{8DD730AF-721C-428C-B3C4-EA52154D948D}" srcOrd="0" destOrd="0" presId="urn:microsoft.com/office/officeart/2005/8/layout/process1"/>
    <dgm:cxn modelId="{54D98F13-9697-45F8-9D58-188E3DFAC349}" type="presOf" srcId="{2D2C9035-CC1E-4D8C-9E09-EBA5A1A54DF9}" destId="{AD5CF202-5929-444B-8A96-4B3F8B7321DA}" srcOrd="0" destOrd="0" presId="urn:microsoft.com/office/officeart/2005/8/layout/process1"/>
    <dgm:cxn modelId="{30B26F5B-25E1-4048-B59F-9A5F188AFCC3}" type="presOf" srcId="{4B07F422-FBAA-4B2A-8840-A1B50B4DD1D3}" destId="{47727B8C-29AA-47DB-8201-B6157B1C0B64}" srcOrd="1" destOrd="0" presId="urn:microsoft.com/office/officeart/2005/8/layout/process1"/>
    <dgm:cxn modelId="{8D50C66E-5074-4851-AA4C-06F5CB624C55}" srcId="{44E70FB9-8D1E-4D96-A231-270EFD32FE60}" destId="{45F0A2D0-2CC8-49E6-8EAA-DD3D0B036628}" srcOrd="0" destOrd="0" parTransId="{4B1B736D-22AF-4076-B274-0B2923BE6A7D}" sibTransId="{4B07F422-FBAA-4B2A-8840-A1B50B4DD1D3}"/>
    <dgm:cxn modelId="{3B5F0D8E-B5A4-49FE-BF17-F77570448BA7}" srcId="{44E70FB9-8D1E-4D96-A231-270EFD32FE60}" destId="{2D2C9035-CC1E-4D8C-9E09-EBA5A1A54DF9}" srcOrd="2" destOrd="0" parTransId="{E210C224-7D73-4265-AEDB-B2F3D19394ED}" sibTransId="{F545225D-517C-48FB-8B13-F44B4353FE7F}"/>
    <dgm:cxn modelId="{257AA290-9E8D-4F8F-8D4D-5FF7362054EF}" srcId="{44E70FB9-8D1E-4D96-A231-270EFD32FE60}" destId="{2A503222-4C05-4BF1-86E1-E4C6EEB54E38}" srcOrd="1" destOrd="0" parTransId="{1DD5FBB7-67C1-4903-9096-9BC6EEEADA81}" sibTransId="{AB766AC9-B629-409F-8CE4-D7B754F0A1F2}"/>
    <dgm:cxn modelId="{F86B8DB3-92B5-4DF3-A6FA-45E53A99AE6B}" type="presOf" srcId="{4B07F422-FBAA-4B2A-8840-A1B50B4DD1D3}" destId="{C1173DD6-2AE0-4269-821C-22B5538876CA}" srcOrd="0" destOrd="0" presId="urn:microsoft.com/office/officeart/2005/8/layout/process1"/>
    <dgm:cxn modelId="{3747E6D4-B8AA-4786-A875-CE90D4508F5E}" type="presOf" srcId="{45F0A2D0-2CC8-49E6-8EAA-DD3D0B036628}" destId="{8862CD9C-3918-4DF9-9D41-B8CA3EBFE092}" srcOrd="0" destOrd="0" presId="urn:microsoft.com/office/officeart/2005/8/layout/process1"/>
    <dgm:cxn modelId="{E3346AE0-3551-443D-A441-C3A5F1B02EDB}" type="presOf" srcId="{AB766AC9-B629-409F-8CE4-D7B754F0A1F2}" destId="{268868B4-6F31-4366-B370-682C7235FC8B}" srcOrd="1" destOrd="0" presId="urn:microsoft.com/office/officeart/2005/8/layout/process1"/>
    <dgm:cxn modelId="{DC0F22F8-616A-4CA0-ABD1-9241EC9C3B75}" type="presOf" srcId="{44E70FB9-8D1E-4D96-A231-270EFD32FE60}" destId="{7D38F964-F218-44BC-8325-AFF2E979FCB2}" srcOrd="0" destOrd="0" presId="urn:microsoft.com/office/officeart/2005/8/layout/process1"/>
    <dgm:cxn modelId="{5BF65C68-91D5-4149-AB6E-A774C7BC2F36}" type="presParOf" srcId="{7D38F964-F218-44BC-8325-AFF2E979FCB2}" destId="{8862CD9C-3918-4DF9-9D41-B8CA3EBFE092}" srcOrd="0" destOrd="0" presId="urn:microsoft.com/office/officeart/2005/8/layout/process1"/>
    <dgm:cxn modelId="{8E32313C-FFE7-4458-A77B-A1DC191D5E79}" type="presParOf" srcId="{7D38F964-F218-44BC-8325-AFF2E979FCB2}" destId="{C1173DD6-2AE0-4269-821C-22B5538876CA}" srcOrd="1" destOrd="0" presId="urn:microsoft.com/office/officeart/2005/8/layout/process1"/>
    <dgm:cxn modelId="{C2DA6D5B-4433-44C1-ABCB-A7CB4E85A8F2}" type="presParOf" srcId="{C1173DD6-2AE0-4269-821C-22B5538876CA}" destId="{47727B8C-29AA-47DB-8201-B6157B1C0B64}" srcOrd="0" destOrd="0" presId="urn:microsoft.com/office/officeart/2005/8/layout/process1"/>
    <dgm:cxn modelId="{5FC96868-F499-48A3-A279-79F97FA4A9FC}" type="presParOf" srcId="{7D38F964-F218-44BC-8325-AFF2E979FCB2}" destId="{62D01D69-3701-4071-8FBA-9CA0F7243574}" srcOrd="2" destOrd="0" presId="urn:microsoft.com/office/officeart/2005/8/layout/process1"/>
    <dgm:cxn modelId="{60F864A9-1546-4630-871A-87749889977F}" type="presParOf" srcId="{7D38F964-F218-44BC-8325-AFF2E979FCB2}" destId="{8DD730AF-721C-428C-B3C4-EA52154D948D}" srcOrd="3" destOrd="0" presId="urn:microsoft.com/office/officeart/2005/8/layout/process1"/>
    <dgm:cxn modelId="{5691D34E-8CFF-473F-AB24-5CE30D08578C}" type="presParOf" srcId="{8DD730AF-721C-428C-B3C4-EA52154D948D}" destId="{268868B4-6F31-4366-B370-682C7235FC8B}" srcOrd="0" destOrd="0" presId="urn:microsoft.com/office/officeart/2005/8/layout/process1"/>
    <dgm:cxn modelId="{A9BF2873-BF0C-469E-BEB1-66E74997AEB0}" type="presParOf" srcId="{7D38F964-F218-44BC-8325-AFF2E979FCB2}" destId="{AD5CF202-5929-444B-8A96-4B3F8B7321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7B6-F7AB-409A-A6FE-90944C6CE9F4}">
      <dsp:nvSpPr>
        <dsp:cNvPr id="0" name=""/>
        <dsp:cNvSpPr/>
      </dsp:nvSpPr>
      <dsp:spPr>
        <a:xfrm>
          <a:off x="938775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440FB-E3FD-4E0A-B2CD-ACB75EE314E0}">
      <dsp:nvSpPr>
        <dsp:cNvPr id="0" name=""/>
        <dsp:cNvSpPr/>
      </dsp:nvSpPr>
      <dsp:spPr>
        <a:xfrm>
          <a:off x="372805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tx1"/>
              </a:solidFill>
            </a:rPr>
            <a:t>Desenhar a pesquisa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372805" y="2141412"/>
        <a:ext cx="2058075" cy="720000"/>
      </dsp:txXfrm>
    </dsp:sp>
    <dsp:sp modelId="{86C8963D-12AB-48FB-8545-A1E6C602D77B}">
      <dsp:nvSpPr>
        <dsp:cNvPr id="0" name=""/>
        <dsp:cNvSpPr/>
      </dsp:nvSpPr>
      <dsp:spPr>
        <a:xfrm>
          <a:off x="3357014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2D1CE-CCA0-4932-A856-3A0F320B15AE}">
      <dsp:nvSpPr>
        <dsp:cNvPr id="0" name=""/>
        <dsp:cNvSpPr/>
      </dsp:nvSpPr>
      <dsp:spPr>
        <a:xfrm>
          <a:off x="2791043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0" kern="1200" dirty="0">
              <a:solidFill>
                <a:schemeClr val="tx2">
                  <a:lumMod val="60000"/>
                  <a:lumOff val="40000"/>
                </a:schemeClr>
              </a:solidFill>
            </a:rPr>
            <a:t>Obter e codificar os dados</a:t>
          </a:r>
          <a:endParaRPr lang="en-US" sz="2300" b="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791043" y="2141412"/>
        <a:ext cx="2058075" cy="720000"/>
      </dsp:txXfrm>
    </dsp:sp>
    <dsp:sp modelId="{80E838BE-C6CC-456E-B675-801EA4EFFB6E}">
      <dsp:nvSpPr>
        <dsp:cNvPr id="0" name=""/>
        <dsp:cNvSpPr/>
      </dsp:nvSpPr>
      <dsp:spPr>
        <a:xfrm>
          <a:off x="5775252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78C2A-CA2D-42A0-9977-8F7A5AC03CF7}">
      <dsp:nvSpPr>
        <dsp:cNvPr id="0" name=""/>
        <dsp:cNvSpPr/>
      </dsp:nvSpPr>
      <dsp:spPr>
        <a:xfrm>
          <a:off x="5209281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0" kern="1200" dirty="0">
              <a:solidFill>
                <a:schemeClr val="tx2">
                  <a:lumMod val="60000"/>
                  <a:lumOff val="40000"/>
                </a:schemeClr>
              </a:solidFill>
            </a:rPr>
            <a:t>Analisar os dados</a:t>
          </a:r>
          <a:endParaRPr lang="en-US" sz="2300" b="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5209281" y="2141412"/>
        <a:ext cx="2058075" cy="720000"/>
      </dsp:txXfrm>
    </dsp:sp>
    <dsp:sp modelId="{111E084B-C010-4094-8E09-57149E7436FC}">
      <dsp:nvSpPr>
        <dsp:cNvPr id="0" name=""/>
        <dsp:cNvSpPr/>
      </dsp:nvSpPr>
      <dsp:spPr>
        <a:xfrm>
          <a:off x="8193490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457C4-14A4-4F77-8A3E-E57F5EF812E8}">
      <dsp:nvSpPr>
        <dsp:cNvPr id="0" name=""/>
        <dsp:cNvSpPr/>
      </dsp:nvSpPr>
      <dsp:spPr>
        <a:xfrm>
          <a:off x="7627519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0" kern="1200" dirty="0">
              <a:solidFill>
                <a:schemeClr val="tx2">
                  <a:lumMod val="60000"/>
                  <a:lumOff val="40000"/>
                </a:schemeClr>
              </a:solidFill>
            </a:rPr>
            <a:t>Apresentar os resultados</a:t>
          </a:r>
          <a:endParaRPr lang="en-US" sz="2300" b="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7627519" y="2141412"/>
        <a:ext cx="2058075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42F16-DD7E-4C7B-B0B4-289426380D22}">
      <dsp:nvSpPr>
        <dsp:cNvPr id="0" name=""/>
        <dsp:cNvSpPr/>
      </dsp:nvSpPr>
      <dsp:spPr>
        <a:xfrm>
          <a:off x="1036362" y="0"/>
          <a:ext cx="8307832" cy="321733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F745A-D902-4017-8BD4-C79D0D8A58BB}">
      <dsp:nvSpPr>
        <dsp:cNvPr id="0" name=""/>
        <dsp:cNvSpPr/>
      </dsp:nvSpPr>
      <dsp:spPr>
        <a:xfrm>
          <a:off x="10499" y="965200"/>
          <a:ext cx="3145980" cy="1286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situação controlada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(grupos de comparação equivalentes)</a:t>
          </a:r>
        </a:p>
      </dsp:txBody>
      <dsp:txXfrm>
        <a:off x="73322" y="1028023"/>
        <a:ext cx="3020334" cy="1161287"/>
      </dsp:txXfrm>
    </dsp:sp>
    <dsp:sp modelId="{70924AA8-8A4B-4E33-937B-FBA8D58ACA96}">
      <dsp:nvSpPr>
        <dsp:cNvPr id="0" name=""/>
        <dsp:cNvSpPr/>
      </dsp:nvSpPr>
      <dsp:spPr>
        <a:xfrm>
          <a:off x="3313969" y="965200"/>
          <a:ext cx="3145980" cy="1286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manipulação intencional de variável(</a:t>
          </a:r>
          <a:r>
            <a:rPr lang="pt-BR" sz="2100" kern="1200" dirty="0" err="1"/>
            <a:t>is</a:t>
          </a:r>
          <a:r>
            <a:rPr lang="pt-BR" sz="2100" kern="1200" dirty="0"/>
            <a:t>) independente(s)</a:t>
          </a:r>
        </a:p>
      </dsp:txBody>
      <dsp:txXfrm>
        <a:off x="3376792" y="1028023"/>
        <a:ext cx="3020334" cy="1161287"/>
      </dsp:txXfrm>
    </dsp:sp>
    <dsp:sp modelId="{1E708ACE-C9FF-44F9-B098-B359A050F4F6}">
      <dsp:nvSpPr>
        <dsp:cNvPr id="0" name=""/>
        <dsp:cNvSpPr/>
      </dsp:nvSpPr>
      <dsp:spPr>
        <a:xfrm>
          <a:off x="6617440" y="965200"/>
          <a:ext cx="3145980" cy="1286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mensuração do efeito na(s) variável(</a:t>
          </a:r>
          <a:r>
            <a:rPr lang="pt-BR" sz="2100" kern="1200" dirty="0" err="1"/>
            <a:t>is</a:t>
          </a:r>
          <a:r>
            <a:rPr lang="pt-BR" sz="2100" kern="1200" dirty="0"/>
            <a:t>) dependente(s)</a:t>
          </a:r>
        </a:p>
      </dsp:txBody>
      <dsp:txXfrm>
        <a:off x="6680263" y="1028023"/>
        <a:ext cx="3020334" cy="11612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7B6-F7AB-409A-A6FE-90944C6CE9F4}">
      <dsp:nvSpPr>
        <dsp:cNvPr id="0" name=""/>
        <dsp:cNvSpPr/>
      </dsp:nvSpPr>
      <dsp:spPr>
        <a:xfrm>
          <a:off x="938775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440FB-E3FD-4E0A-B2CD-ACB75EE314E0}">
      <dsp:nvSpPr>
        <dsp:cNvPr id="0" name=""/>
        <dsp:cNvSpPr/>
      </dsp:nvSpPr>
      <dsp:spPr>
        <a:xfrm>
          <a:off x="372805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schemeClr val="tx1">
                  <a:lumMod val="65000"/>
                  <a:lumOff val="35000"/>
                </a:schemeClr>
              </a:solidFill>
            </a:rPr>
            <a:t>Desenhar a pesquisa</a:t>
          </a:r>
          <a:endParaRPr lang="en-US" sz="23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72805" y="2141412"/>
        <a:ext cx="2058075" cy="720000"/>
      </dsp:txXfrm>
    </dsp:sp>
    <dsp:sp modelId="{86C8963D-12AB-48FB-8545-A1E6C602D77B}">
      <dsp:nvSpPr>
        <dsp:cNvPr id="0" name=""/>
        <dsp:cNvSpPr/>
      </dsp:nvSpPr>
      <dsp:spPr>
        <a:xfrm>
          <a:off x="3357014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2D1CE-CCA0-4932-A856-3A0F320B15AE}">
      <dsp:nvSpPr>
        <dsp:cNvPr id="0" name=""/>
        <dsp:cNvSpPr/>
      </dsp:nvSpPr>
      <dsp:spPr>
        <a:xfrm>
          <a:off x="2791043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Obter e codificar os dados</a:t>
          </a:r>
          <a:endParaRPr lang="en-US" sz="2300" kern="1200"/>
        </a:p>
      </dsp:txBody>
      <dsp:txXfrm>
        <a:off x="2791043" y="2141412"/>
        <a:ext cx="2058075" cy="720000"/>
      </dsp:txXfrm>
    </dsp:sp>
    <dsp:sp modelId="{80E838BE-C6CC-456E-B675-801EA4EFFB6E}">
      <dsp:nvSpPr>
        <dsp:cNvPr id="0" name=""/>
        <dsp:cNvSpPr/>
      </dsp:nvSpPr>
      <dsp:spPr>
        <a:xfrm>
          <a:off x="5775252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78C2A-CA2D-42A0-9977-8F7A5AC03CF7}">
      <dsp:nvSpPr>
        <dsp:cNvPr id="0" name=""/>
        <dsp:cNvSpPr/>
      </dsp:nvSpPr>
      <dsp:spPr>
        <a:xfrm>
          <a:off x="5209281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Analisar os dados</a:t>
          </a:r>
          <a:endParaRPr lang="en-US" sz="2300" kern="1200"/>
        </a:p>
      </dsp:txBody>
      <dsp:txXfrm>
        <a:off x="5209281" y="2141412"/>
        <a:ext cx="2058075" cy="720000"/>
      </dsp:txXfrm>
    </dsp:sp>
    <dsp:sp modelId="{111E084B-C010-4094-8E09-57149E7436FC}">
      <dsp:nvSpPr>
        <dsp:cNvPr id="0" name=""/>
        <dsp:cNvSpPr/>
      </dsp:nvSpPr>
      <dsp:spPr>
        <a:xfrm>
          <a:off x="8193490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457C4-14A4-4F77-8A3E-E57F5EF812E8}">
      <dsp:nvSpPr>
        <dsp:cNvPr id="0" name=""/>
        <dsp:cNvSpPr/>
      </dsp:nvSpPr>
      <dsp:spPr>
        <a:xfrm>
          <a:off x="7627519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Apresentar os resultados</a:t>
          </a:r>
          <a:endParaRPr lang="en-US" sz="2300" kern="1200"/>
        </a:p>
      </dsp:txBody>
      <dsp:txXfrm>
        <a:off x="7627519" y="2141412"/>
        <a:ext cx="2058075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2CD9C-3918-4DF9-9D41-B8CA3EBFE092}">
      <dsp:nvSpPr>
        <dsp:cNvPr id="0" name=""/>
        <dsp:cNvSpPr/>
      </dsp:nvSpPr>
      <dsp:spPr>
        <a:xfrm>
          <a:off x="4221" y="322816"/>
          <a:ext cx="923302" cy="492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Educação </a:t>
          </a:r>
        </a:p>
      </dsp:txBody>
      <dsp:txXfrm>
        <a:off x="18640" y="337235"/>
        <a:ext cx="894464" cy="463448"/>
      </dsp:txXfrm>
    </dsp:sp>
    <dsp:sp modelId="{C1173DD6-2AE0-4269-821C-22B5538876CA}">
      <dsp:nvSpPr>
        <dsp:cNvPr id="0" name=""/>
        <dsp:cNvSpPr/>
      </dsp:nvSpPr>
      <dsp:spPr>
        <a:xfrm>
          <a:off x="1146997" y="476423"/>
          <a:ext cx="573749" cy="193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1146997" y="515182"/>
        <a:ext cx="515611" cy="116275"/>
      </dsp:txXfrm>
    </dsp:sp>
    <dsp:sp modelId="{62D01D69-3701-4071-8FBA-9CA0F7243574}">
      <dsp:nvSpPr>
        <dsp:cNvPr id="0" name=""/>
        <dsp:cNvSpPr/>
      </dsp:nvSpPr>
      <dsp:spPr>
        <a:xfrm>
          <a:off x="2009955" y="392965"/>
          <a:ext cx="1009790" cy="41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Renda  </a:t>
          </a:r>
        </a:p>
      </dsp:txBody>
      <dsp:txXfrm>
        <a:off x="2022008" y="405018"/>
        <a:ext cx="985684" cy="387414"/>
      </dsp:txXfrm>
    </dsp:sp>
    <dsp:sp modelId="{8DD730AF-721C-428C-B3C4-EA52154D948D}">
      <dsp:nvSpPr>
        <dsp:cNvPr id="0" name=""/>
        <dsp:cNvSpPr/>
      </dsp:nvSpPr>
      <dsp:spPr>
        <a:xfrm rot="21556354">
          <a:off x="3321313" y="478721"/>
          <a:ext cx="639427" cy="2114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/>
        </a:p>
      </dsp:txBody>
      <dsp:txXfrm>
        <a:off x="3321316" y="521406"/>
        <a:ext cx="576004" cy="126847"/>
      </dsp:txXfrm>
    </dsp:sp>
    <dsp:sp modelId="{AD5CF202-5929-444B-8A96-4B3F8B7321DA}">
      <dsp:nvSpPr>
        <dsp:cNvPr id="0" name=""/>
        <dsp:cNvSpPr/>
      </dsp:nvSpPr>
      <dsp:spPr>
        <a:xfrm>
          <a:off x="4226116" y="352470"/>
          <a:ext cx="1266222" cy="432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Longevidade</a:t>
          </a:r>
        </a:p>
      </dsp:txBody>
      <dsp:txXfrm>
        <a:off x="4238797" y="365151"/>
        <a:ext cx="1240860" cy="407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3E0910-793C-46A0-8623-CEAD4857882F}" type="datetime1">
              <a:rPr lang="pt-BR" smtClean="0"/>
              <a:t>16/11/2024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6:08:58.0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59,'679'0,"-650"-1,0-2,30-6,-28 3,46-2,-37 7,-13 1,0-1,49-8,-34 1,0 2,53-1,87 8,-63 2,360-4,-461 3,-1-1,0 2,22 6,-19-4,39 4,245-7,-157-4,276 2,-399-1,0-1,36-9,-32 5,34-2,5 5,80 6,-125 0,31 8,-32-6,38 4,243-7,-155-4,-97 1,-25 0,0 1,0 1,-1 1,42 8,-32-3,-1-2,1-1,0-2,64-4,47 3,-108 4,68 19,-75-16,1-1,0-1,46 3,317-9,-168-2,-217 2,-1 0,0-1,1 0,8-2,1-3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6:10:22.75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476 3,'9'0,"0"0,0 1,0 0,0 0,0 1,-1 0,1 0,-1 1,1 0,-1 0,0 1,0 0,0 1,-1 0,10 8,-16-13,0 1,-1 0,1-1,0 1,-1 0,1 0,-1-1,1 1,-1 0,1 0,-1 0,1 0,-1 0,0 0,1 0,-1 0,0 0,0 0,0 1,0-2,0 1,-1-1,1 1,0-1,0 1,-1-1,1 1,-1-1,1 1,0-1,-1 1,1-1,-1 0,1 1,-1-1,1 0,-1 0,1 1,-1-1,1 0,-1 0,-1 1,-1-1,-1 1,0 0,0-1,0 0,0 0,0 0,-7-2,-160-34,117 26,-11-3,34 6,0 2,1 1,-1 1,-1 2,-33 3,20-1,20-1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3:22.9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1,'169'0,"-7"0,88 0,89 0,79 0,5971 0,3606 0,-6823 0,-3154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3:29.6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0,'207'0,"41"0,128 0,111 0,85 0,10444 0,-8138 0,-2833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3:32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1,'0'0,"5"0,11 0,12 0,2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3:42.4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1,'155'0,"42"0,112 0,124 0,139 0,131 0,101 0,5994 0,5434 0,-11266 0,-916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3:48.0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0,'246'0,"-16"0,101 0,112 0,148 0,157 0,113 0,83 0,4304 0,-4619 0,-65 0,6980 0,-3745 0,-3030 0,-737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3:57.9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1,'173'0,"-6"0,63 0,66 0,5501 0,-5588 0,-151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4:09.0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1,'146'0,"2947"0,-426 0,-2635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1:15.6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1,'2073'0,"-1821"0,2301 0,-2513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1:19.0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4719 1,'-156'0,"-4"0,-64 0,-53 0,-54 0,-3201 0,3494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6:09:06.1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87,'5'-3,"0"0,0-1,1 2,-1-1,1 0,0 1,0 0,0 1,0-1,0 1,0 0,0 1,9 0,29-7,-9-1,1 2,68-4,75 11,-71 1,231-3,-315 0,-1-1,37-9,-32 5,34-2,240 6,-155 4,-129-1,0 1,-1 0,23 7,-19-4,38 4,-35-6,34 7,-35-4,40 2,270-5,-169-5,1591 2,-1737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1:33.8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0,'224'0,"16"0,68 0,3066 0,1486 0,-4819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1:50.7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1,'10293'0,"-9703"0,9330 0,-6155 0,-3733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1:56.8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 0,'-13'0,"31"0,204 0,42 0,109 0,111 0,127 0,134 0,118 0,4710 0,-4831 0,-72 0,-69 0,8910 0,-5748 0,-1613 0,1303 0,-3404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2:03.9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0,'14100'0,"-14064"0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2:25.7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1,'123'0,"1588"0,-1071 0,116 0,108 0,100 0,87 0,72 0,10518 0,-2332 0,-7314 0,-1960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2:31.0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1,'1101'0,"-682"0,103 0,78 0,81 0,82 0,67 0,77 0,14375 0,-9029 0,-1268 0,-4936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2:35.3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1,'155'0,"79"0,134 0,143 0,201 0,217 0,219 0,240 0,204 0,140 0,8634 0,-9002 0,-174 0,-178 0,-175 0,-148 0,-123 0,-98 0,-73 0,-56 0,3294 0,-1142 0,-2444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2:40.7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0,'135'0,"18"0,73 0,86 0,85 0,86 0,108 0,130 0,93 0,93 0,7079 0,3612 0,-5365 0,-4129 0,-2068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8:59:29.8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11128 0,'10701'0,"-10895"0,-60 0,-88 0,-82 0,-70 0,-13395 0,7694 0,6158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8:59:35.1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1,'111'0,"3282"0,-2607 0,80 0,61 0,8355 0,-8901 0,-74 0,5697 0,-5970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6:09:44.3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87,'50'0,"-1"-2,78-14,-67 8,0 3,117 5,-73 2,400-2,-475 2,-1 1,51 12,-46-8,2 2,57 22,-68-22,0 0,0-2,1 0,0-2,37 4,-34-8,0-2,1-1,-1-1,39-9,157-46,-155 46,-50 10,0-1,0-1,-1-1,20-7,-19 6,-1 0,1 1,1 1,-1 0,35-1,-29 3,42-9,-46 6,34-3,122 7,-100 2,-56 1,0 0,-1 2,1 0,-1 1,25 10,33 8,-35-12,-24-5,0-2,0 0,21 1,298-3,-168-4,564 2,-727 0,-4 0,1 0,0 1,-1-1,1-1,-1 1,1 0,-1-1,1 0,-1 0,0 0,1 0,-1 0,0-1,4-2,-7 4,0 0,0 0,1 0,-1 0,0 0,0 0,0-1,0 1,0 0,0 0,0 0,0 0,0 0,0-1,0 1,0 0,0 0,0 0,0 0,0-1,0 1,0 0,0 0,0 0,0 0,0-1,0 1,0 0,0 0,0 0,0 0,0 0,0-1,0 1,0 0,0 0,-1 0,1 0,0 0,0 0,0 0,0-1,-10-3,-10 0,-2 3,0 0,0 2,0 1,1 1,-23 5,12-2,-44 2,64-7,-173-3,173 0,0-1,0 0,0 0,0-2,-20-9,-17-7,35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8:59:40.0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1,'292'0,"-33"0,88 0,71 0,5661 0,-541 0,-5501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8:59:55.0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1,'235'0,"-38"0,91 0,4372 0,822 0,-5448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0:03.5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12583 1,'9171'0,"-9388"0,13 0,-72 0,-75 0,-8180 0,-3164 0,11740 0,-28 0,-15 0,-6 0,-535 0,10117 0,-2393 0,-7333 0,-38 0,-93 0,-77 0,-3580 0,4247 0,-7 0,83 0,2637 0,-2981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0:10.0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6638 1,'4948'0,"797"0,-1081 0,-4915 0,14 0,-97 0,-86 0,-67 0,-57 0,-14602 0,10616 0,4484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0:14.3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0,'157'0,"26"0,108 0,127 0,148 0,163 0,133 0,75 0,8345 0,-636 0,-8603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0:22.1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1,'165'0,"58"0,127 0,100 0,71 0,72 0,10069 0,-6875 0,-3747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0:24.9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16909 1,'-1063'0,"631"0,-126 0,-110 0,-90 0,-3579 0,3894 0,103 0,97 0,-2815 0,-1012 0,3181 0,840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0:39.2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1,'10697'0,"-10657"0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0:42.9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0,'140'0,"20"0,96 0,103 0,98 0,72 0,7099 0,-414 0,-1895 0,-5288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00:47.1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1,'145'0,"210"0,-16 0,126 0,135 0,121 0,95 0,5078 0,1520 0,-6495 0,-870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6:09:50.9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58,'446'0,"-412"-2,63-11,-61 7,60-3,659 10,-718 1,63 11,-60-6,44 1,238-10,-166-15,-94 8,20-3,-33 4,65-2,529 9,-293 3,241-2,-567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8:46:21.6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1,'21923'0,"-18523"0,-3368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8:46:27.8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0,'1451'0,"13746"0,-13056 0,-2105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8:46:38.6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1,'1942'0,"-1329"0,75 0,64 0,10888 0,2112 0,-13318 0,-398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8:46:42.1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1,'4321'0,"-4270"0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8:46:54.6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1,'3420'0,"-3374"0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8:46:56.9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1,'3391'0,"-3355"0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8:47:04.7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1,'12984'0,"-12943"0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8:47:13.8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0,'118'0,"213"0,-11 0,124 0,112 0,93 0,85 0,6578 0,-6728 0,-58 0,-57 0,9466 0,-5063 0,-1725 0,-3106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8:47:47.7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0,'10322'0,"35"0,-4575 0,-5751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8:47:52.6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1,'17864'0,"-16710"0,-1110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6:09:53.7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 1,'-5'0,"-1"0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8:48:02.4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0,'6965'0,"4256"0,-10753 0,-406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8:48:13.8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1,'8487'0,"-4617"0,-3829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8:48:25.8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0,'2387'0,"-1467"0,188 0,175 0,141 0,7097 0,-7381 0,-103 0,-108 0,-104 0,-95 0,-87 0,-81 0,-64 0,5203 0,-4444 0,-1222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8:48:40.1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1,'13532'0,"-7837"0,-5069 0,-99 0,-95 0,-77 0,5696 0,-4093 0,-1914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8:48:44.6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0,'112'0,"216"0,-39 0,90 0,96 0,99 0,5641 0,-1583 0,-4611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11:23.2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1,'11650'0,"-6339"0,-5254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11:36.1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1,'3362'0,"-1830"0,-1515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11:56.1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1,'6703'0,"-3646"0,-3025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9:14:28.3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1,'21280'0,"-11577"0,-9601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6:10:08.68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3,'33'0,"-1"1,0 2,50 11,-54-9,0-2,47 1,-44-3,59 9,-21-1,1-2,0-3,76-7,-27 1,-71 3,-22 0,0 0,0-2,0-2,37-6,-28 2,1 1,0 3,0 1,42 2,-65 0,12-4,-20-1,-15-2,-1 3,1 1,-1 1,0-1,0 2,-17-1,-60 3,52 1,394-2,-341 1,0 1,0 1,23 6,-20-5,39 6,-16-9,-317-2,257 0,0-1,0 0,-23-7,20 4,-38-4,-8 7,0 2,-91 13,-126 36,185-30,72-14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6:10:10.25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6:10:10.58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6:10:14.18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0,'5'0,"7"0,5 0,5 0,4 0,2 0,1 0,0 0,1 0,-1 0,5 5,-4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EE704A-765A-48C7-8594-25B15929F837}" type="datetime1">
              <a:rPr lang="pt-BR" smtClean="0"/>
              <a:t>16/11/2024</a:t>
            </a:fld>
            <a:endParaRPr lang="en-US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92B5B4-4D0A-4964-A1A3-B85B0EE00890}" type="datetime1">
              <a:rPr lang="pt-BR" smtClean="0"/>
              <a:t>16/11/2024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17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BA6665-D630-4C43-9989-3D086DA68E5F}" type="datetime1">
              <a:rPr lang="pt-BR" smtClean="0"/>
              <a:t>16/11/2024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70667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1DCD7D-5BFD-485D-AED5-B62EAACA4CB6}" type="datetime1">
              <a:rPr lang="pt-BR" smtClean="0"/>
              <a:t>16/11/2024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0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2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A251DFA-97D2-4C90-9100-D1173CC96C37}" type="datetime1">
              <a:rPr lang="pt-BR" smtClean="0"/>
              <a:t>16/11/2024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22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51B26C-F0DB-4889-B6A3-FE07E152272F}" type="datetime1">
              <a:rPr lang="pt-BR" smtClean="0"/>
              <a:t>16/11/2024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9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0565EE-A4B5-4AB4-9432-D16ECAE9EF1F}" type="datetime1">
              <a:rPr lang="pt-BR" smtClean="0"/>
              <a:t>16/11/2024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4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BA6665-D630-4C43-9989-3D086DA68E5F}" type="datetime1">
              <a:rPr lang="pt-BR" smtClean="0"/>
              <a:t>16/11/2024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67113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BA6665-D630-4C43-9989-3D086DA68E5F}" type="datetime1">
              <a:rPr lang="pt-BR" smtClean="0"/>
              <a:t>16/11/2024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72766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6F5D5688-1774-4625-9E74-88EA94DB2550}" type="datetime1">
              <a:rPr lang="pt-BR" smtClean="0"/>
              <a:t>16/11/2024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6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D5E4E1C-696A-4E82-B6DD-87ECA4CC925A}" type="datetime1">
              <a:rPr lang="pt-BR" smtClean="0"/>
              <a:t>16/11/2024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66BA6665-D630-4C43-9989-3D086DA68E5F}" type="datetime1">
              <a:rPr lang="pt-BR" smtClean="0"/>
              <a:t>16/11/2024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83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edpesquisa.org/wp-content/uploads/2019/04/MACHADO-Mai%CC%81ra-org.-Pesquisar-empiricamente-o-direito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3" Type="http://schemas.openxmlformats.org/officeDocument/2006/relationships/customXml" Target="../ink/ink1.xml"/><Relationship Id="rId21" Type="http://schemas.openxmlformats.org/officeDocument/2006/relationships/image" Target="../media/image32.png"/><Relationship Id="rId7" Type="http://schemas.openxmlformats.org/officeDocument/2006/relationships/customXml" Target="../ink/ink3.xml"/><Relationship Id="rId12" Type="http://schemas.openxmlformats.org/officeDocument/2006/relationships/image" Target="../media/image28.png"/><Relationship Id="rId17" Type="http://schemas.openxmlformats.org/officeDocument/2006/relationships/customXml" Target="../ink/ink8.xml"/><Relationship Id="rId2" Type="http://schemas.openxmlformats.org/officeDocument/2006/relationships/image" Target="../media/image23.png"/><Relationship Id="rId16" Type="http://schemas.openxmlformats.org/officeDocument/2006/relationships/image" Target="../media/image30.png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7.png"/><Relationship Id="rId19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customXml" Target="../ink/ink4.xml"/><Relationship Id="rId1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lervigen.com/spurious-correlations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customXml" Target="../ink/ink16.xml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34.png"/><Relationship Id="rId2" Type="http://schemas.openxmlformats.org/officeDocument/2006/relationships/image" Target="../media/image48.png"/><Relationship Id="rId16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10" Type="http://schemas.openxmlformats.org/officeDocument/2006/relationships/image" Target="../media/image330.png"/><Relationship Id="rId4" Type="http://schemas.openxmlformats.org/officeDocument/2006/relationships/image" Target="../media/image300.png"/><Relationship Id="rId9" Type="http://schemas.openxmlformats.org/officeDocument/2006/relationships/customXml" Target="../ink/ink14.xml"/><Relationship Id="rId14" Type="http://schemas.openxmlformats.org/officeDocument/2006/relationships/image" Target="../media/image3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customXml" Target="../ink/ink23.xml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12" Type="http://schemas.openxmlformats.org/officeDocument/2006/relationships/image" Target="../media/image44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0" Type="http://schemas.openxmlformats.org/officeDocument/2006/relationships/image" Target="../media/image430.png"/><Relationship Id="rId4" Type="http://schemas.openxmlformats.org/officeDocument/2006/relationships/image" Target="../media/image40.png"/><Relationship Id="rId9" Type="http://schemas.openxmlformats.org/officeDocument/2006/relationships/customXml" Target="../ink/ink21.xml"/><Relationship Id="rId14" Type="http://schemas.openxmlformats.org/officeDocument/2006/relationships/image" Target="../media/image45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customXml" Target="../ink/ink25.xml"/><Relationship Id="rId10" Type="http://schemas.openxmlformats.org/officeDocument/2006/relationships/image" Target="../media/image500.png"/><Relationship Id="rId4" Type="http://schemas.openxmlformats.org/officeDocument/2006/relationships/image" Target="../media/image470.png"/><Relationship Id="rId9" Type="http://schemas.openxmlformats.org/officeDocument/2006/relationships/customXml" Target="../ink/ink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customXml" Target="../ink/ink33.xml"/><Relationship Id="rId18" Type="http://schemas.openxmlformats.org/officeDocument/2006/relationships/image" Target="../media/image60.png"/><Relationship Id="rId3" Type="http://schemas.openxmlformats.org/officeDocument/2006/relationships/customXml" Target="../ink/ink28.xml"/><Relationship Id="rId21" Type="http://schemas.openxmlformats.org/officeDocument/2006/relationships/customXml" Target="../ink/ink37.xml"/><Relationship Id="rId7" Type="http://schemas.openxmlformats.org/officeDocument/2006/relationships/customXml" Target="../ink/ink30.xml"/><Relationship Id="rId12" Type="http://schemas.openxmlformats.org/officeDocument/2006/relationships/image" Target="../media/image57.png"/><Relationship Id="rId17" Type="http://schemas.openxmlformats.org/officeDocument/2006/relationships/customXml" Target="../ink/ink35.xml"/><Relationship Id="rId25" Type="http://schemas.openxmlformats.org/officeDocument/2006/relationships/image" Target="../media/image63.png"/><Relationship Id="rId2" Type="http://schemas.openxmlformats.org/officeDocument/2006/relationships/image" Target="../media/image54.png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0.png"/><Relationship Id="rId11" Type="http://schemas.openxmlformats.org/officeDocument/2006/relationships/customXml" Target="../ink/ink32.xml"/><Relationship Id="rId24" Type="http://schemas.openxmlformats.org/officeDocument/2006/relationships/customXml" Target="../ink/ink39.xml"/><Relationship Id="rId5" Type="http://schemas.openxmlformats.org/officeDocument/2006/relationships/customXml" Target="../ink/ink29.xml"/><Relationship Id="rId15" Type="http://schemas.openxmlformats.org/officeDocument/2006/relationships/customXml" Target="../ink/ink34.xml"/><Relationship Id="rId23" Type="http://schemas.openxmlformats.org/officeDocument/2006/relationships/customXml" Target="../ink/ink38.xml"/><Relationship Id="rId10" Type="http://schemas.openxmlformats.org/officeDocument/2006/relationships/image" Target="../media/image56.png"/><Relationship Id="rId19" Type="http://schemas.openxmlformats.org/officeDocument/2006/relationships/customXml" Target="../ink/ink36.xml"/><Relationship Id="rId4" Type="http://schemas.openxmlformats.org/officeDocument/2006/relationships/image" Target="../media/image530.png"/><Relationship Id="rId9" Type="http://schemas.openxmlformats.org/officeDocument/2006/relationships/customXml" Target="../ink/ink31.xml"/><Relationship Id="rId14" Type="http://schemas.openxmlformats.org/officeDocument/2006/relationships/image" Target="../media/image58.png"/><Relationship Id="rId22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customXml" Target="../ink/ink45.xml"/><Relationship Id="rId18" Type="http://schemas.openxmlformats.org/officeDocument/2006/relationships/image" Target="../media/image73.png"/><Relationship Id="rId3" Type="http://schemas.openxmlformats.org/officeDocument/2006/relationships/customXml" Target="../ink/ink40.xml"/><Relationship Id="rId7" Type="http://schemas.openxmlformats.org/officeDocument/2006/relationships/customXml" Target="../ink/ink42.xml"/><Relationship Id="rId12" Type="http://schemas.openxmlformats.org/officeDocument/2006/relationships/image" Target="../media/image70.png"/><Relationship Id="rId17" Type="http://schemas.openxmlformats.org/officeDocument/2006/relationships/customXml" Target="../ink/ink47.xml"/><Relationship Id="rId2" Type="http://schemas.openxmlformats.org/officeDocument/2006/relationships/image" Target="../media/image65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customXml" Target="../ink/ink44.xml"/><Relationship Id="rId5" Type="http://schemas.openxmlformats.org/officeDocument/2006/relationships/customXml" Target="../ink/ink41.xml"/><Relationship Id="rId15" Type="http://schemas.openxmlformats.org/officeDocument/2006/relationships/customXml" Target="../ink/ink46.xml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customXml" Target="../ink/ink43.xml"/><Relationship Id="rId1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customXml" Target="../ink/ink53.xml"/><Relationship Id="rId3" Type="http://schemas.openxmlformats.org/officeDocument/2006/relationships/customXml" Target="../ink/ink48.xml"/><Relationship Id="rId7" Type="http://schemas.openxmlformats.org/officeDocument/2006/relationships/customXml" Target="../ink/ink50.xml"/><Relationship Id="rId12" Type="http://schemas.openxmlformats.org/officeDocument/2006/relationships/image" Target="../media/image79.png"/><Relationship Id="rId2" Type="http://schemas.openxmlformats.org/officeDocument/2006/relationships/image" Target="../media/image74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customXml" Target="../ink/ink52.xml"/><Relationship Id="rId5" Type="http://schemas.openxmlformats.org/officeDocument/2006/relationships/customXml" Target="../ink/ink49.xml"/><Relationship Id="rId15" Type="http://schemas.openxmlformats.org/officeDocument/2006/relationships/customXml" Target="../ink/ink54.xml"/><Relationship Id="rId10" Type="http://schemas.openxmlformats.org/officeDocument/2006/relationships/image" Target="../media/image78.png"/><Relationship Id="rId4" Type="http://schemas.openxmlformats.org/officeDocument/2006/relationships/image" Target="../media/image75.png"/><Relationship Id="rId9" Type="http://schemas.openxmlformats.org/officeDocument/2006/relationships/customXml" Target="../ink/ink51.xml"/><Relationship Id="rId1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5.xml"/><Relationship Id="rId7" Type="http://schemas.openxmlformats.org/officeDocument/2006/relationships/customXml" Target="../ink/ink58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7.xml"/><Relationship Id="rId5" Type="http://schemas.openxmlformats.org/officeDocument/2006/relationships/customXml" Target="../ink/ink56.xml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>
                <a:latin typeface="Bahnschrift Light SemiCondensed" panose="020B0502040204020203" pitchFamily="34" charset="0"/>
              </a:rPr>
              <a:t>Metodologia de Pesquisa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43428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Prof. Alexandre Araújo Costa</a:t>
            </a:r>
          </a:p>
          <a:p>
            <a:pPr algn="ctr"/>
            <a:r>
              <a:rPr lang="pt-BR" dirty="0"/>
              <a:t>PROF. HENRIQUE FULGÊNCIO</a:t>
            </a:r>
          </a:p>
          <a:p>
            <a:pPr algn="ctr"/>
            <a:r>
              <a:rPr lang="pt-BR" dirty="0"/>
              <a:t>prof. Ricardo LIns Horta</a:t>
            </a:r>
          </a:p>
        </p:txBody>
      </p:sp>
      <p:pic>
        <p:nvPicPr>
          <p:cNvPr id="1028" name="Picture 4" descr="Interior of science lab with medical equipment – Stockphoto">
            <a:extLst>
              <a:ext uri="{FF2B5EF4-FFF2-40B4-BE49-F238E27FC236}">
                <a16:creationId xmlns:a16="http://schemas.microsoft.com/office/drawing/2014/main" id="{8A0D85BF-C440-42C2-ABEF-A4E7B67A1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38" y="346510"/>
            <a:ext cx="4183759" cy="2791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1606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Variáveis quantitativas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8880" y="2038774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000" dirty="0"/>
              <a:t> São variáveis métricas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/>
              <a:t> Relacionam-se à atribuição de quantidades às observações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/>
              <a:t> Permitem a identificação de medidas de posição ou de medidas de dispersão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/>
              <a:t> Sua escala de mensuração possui valores numéricos (discreta ou intervalar)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/>
              <a:t> Exemplos: número de filhos de um casal, renda, idade, peso etc.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pt-BR" sz="3200" dirty="0"/>
          </a:p>
          <a:p>
            <a:pPr lvl="1">
              <a:buFont typeface="Arial" panose="020B0604020202020204" pitchFamily="34" charset="0"/>
              <a:buChar char="•"/>
            </a:pPr>
            <a:endParaRPr lang="pt-BR" sz="3200" dirty="0"/>
          </a:p>
          <a:p>
            <a:pPr>
              <a:buFont typeface="Arial" panose="020B0604020202020204" pitchFamily="34" charset="0"/>
              <a:buChar char="•"/>
            </a:pPr>
            <a:endParaRPr lang="pt-BR" sz="3200" dirty="0"/>
          </a:p>
          <a:p>
            <a:pPr>
              <a:buFont typeface="Arial" panose="020B0604020202020204" pitchFamily="34" charset="0"/>
              <a:buChar char="•"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70653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Variáveis qualitativas (ou categóricas)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8880" y="2038774"/>
            <a:ext cx="10210800" cy="4280746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</a:t>
            </a:r>
            <a:r>
              <a:rPr lang="pt-BR" sz="3500" dirty="0"/>
              <a:t>São variáveis não métricas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500" dirty="0"/>
              <a:t> Relacionam-se à atribuição de qualidades, classificações ou categorias às observações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500" dirty="0"/>
              <a:t> Permitem a elaboração de análises de frequências, sem o cálculo de médias e desvios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500" dirty="0"/>
              <a:t> Sua escala de mensuração corresponde a um conjunto de categorias ou rótulos (nominal ou ordinal)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500" dirty="0"/>
              <a:t> Exemplos: relator de um processo, resultado de julgamento, escala de </a:t>
            </a:r>
            <a:r>
              <a:rPr lang="pt-BR" sz="3500" dirty="0" err="1"/>
              <a:t>Likert</a:t>
            </a:r>
            <a:r>
              <a:rPr lang="pt-BR" sz="3500" dirty="0"/>
              <a:t>, faixas de renda, nacionalidade, estado civil, escolaridade etc.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200" dirty="0"/>
          </a:p>
          <a:p>
            <a:pPr lvl="2">
              <a:buFont typeface="Arial" panose="020B0604020202020204" pitchFamily="34" charset="0"/>
              <a:buChar char="•"/>
            </a:pPr>
            <a:endParaRPr lang="pt-BR" sz="3200" dirty="0"/>
          </a:p>
          <a:p>
            <a:pPr lvl="1">
              <a:buFont typeface="Arial" panose="020B0604020202020204" pitchFamily="34" charset="0"/>
              <a:buChar char="•"/>
            </a:pPr>
            <a:endParaRPr lang="pt-BR" sz="3200" dirty="0"/>
          </a:p>
          <a:p>
            <a:pPr>
              <a:buFont typeface="Arial" panose="020B0604020202020204" pitchFamily="34" charset="0"/>
              <a:buChar char="•"/>
            </a:pPr>
            <a:endParaRPr lang="pt-BR" sz="3200" dirty="0"/>
          </a:p>
          <a:p>
            <a:pPr>
              <a:buFont typeface="Arial" panose="020B0604020202020204" pitchFamily="34" charset="0"/>
              <a:buChar char="•"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684046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Pesquisas quantitativas e qualitativas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Diferença de enfoque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Além dos tipos de dados utilizados, distinguem-se por vários outros aspectos, tais como:</a:t>
            </a:r>
          </a:p>
          <a:p>
            <a:pPr marL="772668" lvl="1" indent="-571500">
              <a:buFont typeface="+mj-lt"/>
              <a:buAutoNum type="romanLcPeriod"/>
            </a:pPr>
            <a:r>
              <a:rPr lang="pt-BR" sz="3200" dirty="0"/>
              <a:t>desenho da pesquisa: estruturado (predeterminado) X aberto (flexível)</a:t>
            </a:r>
          </a:p>
          <a:p>
            <a:pPr marL="772668" lvl="1" indent="-571500">
              <a:buFont typeface="+mj-lt"/>
              <a:buAutoNum type="romanLcPeriod"/>
            </a:pPr>
            <a:r>
              <a:rPr lang="pt-BR" sz="3200" dirty="0"/>
              <a:t>metas da pesquisa: descrever, explicar e prever fenômenos X compreender e interpretar o significado dos fenômenos</a:t>
            </a:r>
          </a:p>
        </p:txBody>
      </p:sp>
    </p:spTree>
    <p:extLst>
      <p:ext uri="{BB962C8B-B14F-4D97-AF65-F5344CB8AC3E}">
        <p14:creationId xmlns:p14="http://schemas.microsoft.com/office/powerpoint/2010/main" val="4291775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51DD0-BDC9-4F75-8401-D2A4B62C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2564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Pesquisas quantitativas e qualitativas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AA3AB663-A8F4-436E-9DDA-74D9314B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892471"/>
              </p:ext>
            </p:extLst>
          </p:nvPr>
        </p:nvGraphicFramePr>
        <p:xfrm>
          <a:off x="1097280" y="1991360"/>
          <a:ext cx="10281920" cy="378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0960">
                  <a:extLst>
                    <a:ext uri="{9D8B030D-6E8A-4147-A177-3AD203B41FA5}">
                      <a16:colId xmlns:a16="http://schemas.microsoft.com/office/drawing/2014/main" val="3140919307"/>
                    </a:ext>
                  </a:extLst>
                </a:gridCol>
                <a:gridCol w="5140960">
                  <a:extLst>
                    <a:ext uri="{9D8B030D-6E8A-4147-A177-3AD203B41FA5}">
                      <a16:colId xmlns:a16="http://schemas.microsoft.com/office/drawing/2014/main" val="3012417495"/>
                    </a:ext>
                  </a:extLst>
                </a:gridCol>
              </a:tblGrid>
              <a:tr h="423525">
                <a:tc>
                  <a:txBody>
                    <a:bodyPr/>
                    <a:lstStyle/>
                    <a:p>
                      <a:r>
                        <a:rPr lang="pt-BR" dirty="0">
                          <a:latin typeface="Bahnschrift Light SemiCondensed" panose="020B0502040204020203" pitchFamily="34" charset="0"/>
                        </a:rPr>
                        <a:t>Métodos quantitativos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Bahnschrift Light SemiCondensed" panose="020B0502040204020203" pitchFamily="34" charset="0"/>
                        </a:rPr>
                        <a:t>Métodos qualitativos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683541"/>
                  </a:ext>
                </a:extLst>
              </a:tr>
              <a:tr h="1044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Bahnschrift Light SemiCondensed" panose="020B0502040204020203" pitchFamily="34" charset="0"/>
                          <a:ea typeface="+mn-ea"/>
                          <a:cs typeface="+mn-cs"/>
                        </a:rPr>
                        <a:t>Fortemente ligados à tradição das ciências “duras” – Biologia, Física etc. – e da Economia</a:t>
                      </a:r>
                    </a:p>
                    <a:p>
                      <a:endParaRPr lang="pt-BR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Bahnschrift Light SemiCondensed" panose="020B0502040204020203" pitchFamily="34" charset="0"/>
                          <a:ea typeface="+mn-ea"/>
                          <a:cs typeface="+mn-cs"/>
                        </a:rPr>
                        <a:t>Fortemente ligados à tradição das ciências sociais – Sociologia, Antropologia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30254"/>
                  </a:ext>
                </a:extLst>
              </a:tr>
              <a:tr h="1044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Bahnschrift Light SemiCondensed" panose="020B0502040204020203" pitchFamily="34" charset="0"/>
                          <a:ea typeface="+mn-ea"/>
                          <a:cs typeface="+mn-cs"/>
                        </a:rPr>
                        <a:t>Dependem da preexistência ou da possibilidade de coleta de dados </a:t>
                      </a:r>
                      <a:r>
                        <a:rPr lang="pt-BR" sz="1800" i="1" kern="1200" dirty="0">
                          <a:solidFill>
                            <a:schemeClr val="dk1"/>
                          </a:solidFill>
                          <a:effectLst/>
                          <a:latin typeface="Bahnschrift Light SemiCondensed" panose="020B0502040204020203" pitchFamily="34" charset="0"/>
                          <a:ea typeface="+mn-ea"/>
                          <a:cs typeface="+mn-cs"/>
                        </a:rPr>
                        <a:t>quantificáveis</a:t>
                      </a:r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Bahnschrift Light SemiCondensed" panose="020B0502040204020203" pitchFamily="34" charset="0"/>
                        <a:ea typeface="+mn-ea"/>
                        <a:cs typeface="+mn-cs"/>
                      </a:endParaRPr>
                    </a:p>
                    <a:p>
                      <a:endParaRPr lang="pt-BR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Bahnschrift Light SemiCondensed" panose="020B0502040204020203" pitchFamily="34" charset="0"/>
                          <a:ea typeface="+mn-ea"/>
                          <a:cs typeface="+mn-cs"/>
                        </a:rPr>
                        <a:t>Visam a compreender o fenômeno em seu </a:t>
                      </a:r>
                      <a:r>
                        <a:rPr lang="pt-BR" sz="1800" i="1" kern="1200" dirty="0">
                          <a:solidFill>
                            <a:schemeClr val="dk1"/>
                          </a:solidFill>
                          <a:effectLst/>
                          <a:latin typeface="Bahnschrift Light SemiCondensed" panose="020B0502040204020203" pitchFamily="34" charset="0"/>
                          <a:ea typeface="+mn-ea"/>
                          <a:cs typeface="+mn-cs"/>
                        </a:rPr>
                        <a:t>contexto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Bahnschrift Light SemiCondensed" panose="020B0502040204020203" pitchFamily="34" charset="0"/>
                          <a:ea typeface="+mn-ea"/>
                          <a:cs typeface="+mn-cs"/>
                        </a:rPr>
                        <a:t> social, suas dinâmicas sociais e significados</a:t>
                      </a:r>
                      <a:endParaRPr lang="pt-BR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773390"/>
                  </a:ext>
                </a:extLst>
              </a:tr>
              <a:tr h="423525">
                <a:tc>
                  <a:txBody>
                    <a:bodyPr/>
                    <a:lstStyle/>
                    <a:p>
                      <a:r>
                        <a:rPr lang="pt-BR" dirty="0">
                          <a:latin typeface="Bahnschrift Light SemiCondensed" panose="020B0502040204020203" pitchFamily="34" charset="0"/>
                        </a:rPr>
                        <a:t>Fornecem uma </a:t>
                      </a:r>
                      <a:r>
                        <a:rPr lang="pt-BR" dirty="0" err="1">
                          <a:latin typeface="Bahnschrift Light SemiCondensed" panose="020B0502040204020203" pitchFamily="34" charset="0"/>
                        </a:rPr>
                        <a:t>macrovisão</a:t>
                      </a:r>
                      <a:r>
                        <a:rPr lang="pt-BR" dirty="0">
                          <a:latin typeface="Bahnschrift Light SemiCondensed" panose="020B0502040204020203" pitchFamily="34" charset="0"/>
                        </a:rPr>
                        <a:t> do fenômeno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Bahnschrift Light SemiCondensed" panose="020B0502040204020203" pitchFamily="34" charset="0"/>
                          <a:ea typeface="+mn-ea"/>
                          <a:cs typeface="+mn-cs"/>
                        </a:rPr>
                        <a:t>Fornecem visão em profundidade de um fenômeno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513190"/>
                  </a:ext>
                </a:extLst>
              </a:tr>
              <a:tr h="423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Bahnschrift Light SemiCondensed" panose="020B0502040204020203" pitchFamily="34" charset="0"/>
                          <a:ea typeface="+mn-ea"/>
                          <a:cs typeface="+mn-cs"/>
                        </a:rPr>
                        <a:t>Priorizam o raciocínio dedutivo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Bahnschrift Light SemiCondensed" panose="020B0502040204020203" pitchFamily="34" charset="0"/>
                          <a:ea typeface="+mn-ea"/>
                          <a:cs typeface="+mn-cs"/>
                        </a:rPr>
                        <a:t>Priorizam o raciocínio indutivo</a:t>
                      </a:r>
                      <a:endParaRPr lang="pt-BR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447094"/>
                  </a:ext>
                </a:extLst>
              </a:tr>
              <a:tr h="423525">
                <a:tc>
                  <a:txBody>
                    <a:bodyPr/>
                    <a:lstStyle/>
                    <a:p>
                      <a:r>
                        <a:rPr lang="pt-BR" dirty="0">
                          <a:latin typeface="Bahnschrift Light SemiCondensed" panose="020B0502040204020203" pitchFamily="34" charset="0"/>
                        </a:rPr>
                        <a:t>Explicação (</a:t>
                      </a:r>
                      <a:r>
                        <a:rPr lang="pt-BR" i="1" dirty="0" err="1">
                          <a:latin typeface="Bahnschrift Light SemiCondensed" panose="020B0502040204020203" pitchFamily="34" charset="0"/>
                        </a:rPr>
                        <a:t>Erklären</a:t>
                      </a:r>
                      <a:r>
                        <a:rPr lang="pt-BR" dirty="0">
                          <a:latin typeface="Bahnschrift Light SemiCondensed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Bahnschrift Light SemiCondensed" panose="020B0502040204020203" pitchFamily="34" charset="0"/>
                          <a:ea typeface="+mn-ea"/>
                          <a:cs typeface="+mn-cs"/>
                        </a:rPr>
                        <a:t>Compreensão (</a:t>
                      </a:r>
                      <a:r>
                        <a:rPr lang="pt-BR" sz="1800" i="1" kern="1200" dirty="0" err="1">
                          <a:solidFill>
                            <a:schemeClr val="dk1"/>
                          </a:solidFill>
                          <a:effectLst/>
                          <a:latin typeface="Bahnschrift Light SemiCondensed" panose="020B0502040204020203" pitchFamily="34" charset="0"/>
                          <a:ea typeface="+mn-ea"/>
                          <a:cs typeface="+mn-cs"/>
                        </a:rPr>
                        <a:t>Verstehen</a:t>
                      </a:r>
                      <a:r>
                        <a:rPr lang="pt-BR" sz="1800" i="0" kern="1200" dirty="0">
                          <a:solidFill>
                            <a:schemeClr val="dk1"/>
                          </a:solidFill>
                          <a:effectLst/>
                          <a:latin typeface="Bahnschrift Light SemiCondensed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Bahnschrift Light Semi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836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596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2B43942-E546-4EC6-B8DF-CD148603E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MÉTODOS QUALITATIVOS</a:t>
            </a:r>
          </a:p>
        </p:txBody>
      </p:sp>
      <p:pic>
        <p:nvPicPr>
          <p:cNvPr id="4098" name="Picture 2" descr="Resultado de imagem para malinowski">
            <a:extLst>
              <a:ext uri="{FF2B5EF4-FFF2-40B4-BE49-F238E27FC236}">
                <a16:creationId xmlns:a16="http://schemas.microsoft.com/office/drawing/2014/main" id="{4075DE5E-D2A3-4EFA-B5E1-3C5313C14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494792"/>
            <a:ext cx="64008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06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interview research">
            <a:extLst>
              <a:ext uri="{FF2B5EF4-FFF2-40B4-BE49-F238E27FC236}">
                <a16:creationId xmlns:a16="http://schemas.microsoft.com/office/drawing/2014/main" id="{EA07F05A-454A-4332-8C7C-2337E648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0" y="468313"/>
            <a:ext cx="28575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grupo focal">
            <a:extLst>
              <a:ext uri="{FF2B5EF4-FFF2-40B4-BE49-F238E27FC236}">
                <a16:creationId xmlns:a16="http://schemas.microsoft.com/office/drawing/2014/main" id="{20B63F71-955F-481A-ADCE-84E8E3EF2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12" y="468313"/>
            <a:ext cx="60960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ethnography">
            <a:extLst>
              <a:ext uri="{FF2B5EF4-FFF2-40B4-BE49-F238E27FC236}">
                <a16:creationId xmlns:a16="http://schemas.microsoft.com/office/drawing/2014/main" id="{C57D4F77-98B7-424B-8292-D1BFD255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30" y="3429000"/>
            <a:ext cx="377952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298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51DD0-BDC9-4F75-8401-D2A4B62C8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Principais técnicas qualitativas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3EC83A1-8A60-4A85-A0EA-49CDCECAF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617597"/>
              </p:ext>
            </p:extLst>
          </p:nvPr>
        </p:nvGraphicFramePr>
        <p:xfrm>
          <a:off x="1178560" y="1928706"/>
          <a:ext cx="10058400" cy="422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95659775"/>
                    </a:ext>
                  </a:extLst>
                </a:gridCol>
                <a:gridCol w="7924800">
                  <a:extLst>
                    <a:ext uri="{9D8B030D-6E8A-4147-A177-3AD203B41FA5}">
                      <a16:colId xmlns:a16="http://schemas.microsoft.com/office/drawing/2014/main" val="811592452"/>
                    </a:ext>
                  </a:extLst>
                </a:gridCol>
              </a:tblGrid>
              <a:tr h="58807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Bahnschrift Light SemiCondensed" panose="020B0502040204020203" pitchFamily="34" charset="0"/>
                        </a:rPr>
                        <a:t>Técnica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Bahnschrift Light SemiCondensed" panose="020B0502040204020203" pitchFamily="34" charset="0"/>
                        </a:rPr>
                        <a:t>Alguns aspectos relevantes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97101"/>
                  </a:ext>
                </a:extLst>
              </a:tr>
              <a:tr h="588071">
                <a:tc>
                  <a:txBody>
                    <a:bodyPr/>
                    <a:lstStyle/>
                    <a:p>
                      <a:r>
                        <a:rPr lang="pt-BR" dirty="0">
                          <a:latin typeface="Bahnschrift Light SemiCondensed" panose="020B0502040204020203" pitchFamily="34" charset="0"/>
                        </a:rPr>
                        <a:t>Etnografia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Bahnschrift Light SemiCondensed" panose="020B0502040204020203" pitchFamily="34" charset="0"/>
                        </a:rPr>
                        <a:t>Imersão num grupo ou cultura com ferramentas do saber antropológico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567995"/>
                  </a:ext>
                </a:extLst>
              </a:tr>
              <a:tr h="588071">
                <a:tc>
                  <a:txBody>
                    <a:bodyPr/>
                    <a:lstStyle/>
                    <a:p>
                      <a:r>
                        <a:rPr lang="pt-BR" dirty="0">
                          <a:latin typeface="Bahnschrift Light SemiCondensed" panose="020B0502040204020203" pitchFamily="34" charset="0"/>
                        </a:rPr>
                        <a:t>Entrevistas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Bahnschrift Light SemiCondensed" panose="020B0502040204020203" pitchFamily="34" charset="0"/>
                        </a:rPr>
                        <a:t>Podem ser estruturadas ou semiestruturadas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82197"/>
                  </a:ext>
                </a:extLst>
              </a:tr>
              <a:tr h="588071">
                <a:tc>
                  <a:txBody>
                    <a:bodyPr/>
                    <a:lstStyle/>
                    <a:p>
                      <a:r>
                        <a:rPr lang="pt-BR" dirty="0">
                          <a:latin typeface="Bahnschrift Light SemiCondensed" panose="020B0502040204020203" pitchFamily="34" charset="0"/>
                        </a:rPr>
                        <a:t>Estudo de caso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Bahnschrift Light SemiCondensed" panose="020B0502040204020203" pitchFamily="34" charset="0"/>
                        </a:rPr>
                        <a:t>Aprofundamento num caso judicial específico, grupo social, conflito etc., seus atores e dinâmicas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603450"/>
                  </a:ext>
                </a:extLst>
              </a:tr>
              <a:tr h="588071">
                <a:tc>
                  <a:txBody>
                    <a:bodyPr/>
                    <a:lstStyle/>
                    <a:p>
                      <a:r>
                        <a:rPr lang="pt-BR" dirty="0">
                          <a:latin typeface="Bahnschrift Light SemiCondensed" panose="020B0502040204020203" pitchFamily="34" charset="0"/>
                        </a:rPr>
                        <a:t>Análise documental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Bahnschrift Light SemiCondensed" panose="020B0502040204020203" pitchFamily="34" charset="0"/>
                        </a:rPr>
                        <a:t>Afeto à pesquisa histórica e aos modos de fazer leitura crítica de documentos históricos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64861"/>
                  </a:ext>
                </a:extLst>
              </a:tr>
              <a:tr h="588071">
                <a:tc>
                  <a:txBody>
                    <a:bodyPr/>
                    <a:lstStyle/>
                    <a:p>
                      <a:r>
                        <a:rPr lang="pt-BR" dirty="0">
                          <a:latin typeface="Bahnschrift Light SemiCondensed" panose="020B0502040204020203" pitchFamily="34" charset="0"/>
                        </a:rPr>
                        <a:t>Análise do discurso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Bahnschrift Light SemiCondensed" panose="020B0502040204020203" pitchFamily="34" charset="0"/>
                        </a:rPr>
                        <a:t>Foco nos usos da linguagem, nos termos e seus significados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169269"/>
                  </a:ext>
                </a:extLst>
              </a:tr>
              <a:tr h="588071">
                <a:tc>
                  <a:txBody>
                    <a:bodyPr/>
                    <a:lstStyle/>
                    <a:p>
                      <a:r>
                        <a:rPr lang="pt-BR" dirty="0">
                          <a:latin typeface="Bahnschrift Light SemiCondensed" panose="020B0502040204020203" pitchFamily="34" charset="0"/>
                        </a:rPr>
                        <a:t>Grupo focal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Bahnschrift Light SemiCondensed" panose="020B0502040204020203" pitchFamily="34" charset="0"/>
                        </a:rPr>
                        <a:t>Útil para obter percepções de grupos mais ou menos diversificados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114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046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B0E4A-C236-4A82-B5E8-D956C419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Para se aprofundar no assunto</a:t>
            </a:r>
          </a:p>
        </p:txBody>
      </p:sp>
      <p:pic>
        <p:nvPicPr>
          <p:cNvPr id="5" name="Imagem 4" descr="Uma imagem contendo edifício, metal, mesa, banco&#10;&#10;Descrição gerada automaticamente">
            <a:extLst>
              <a:ext uri="{FF2B5EF4-FFF2-40B4-BE49-F238E27FC236}">
                <a16:creationId xmlns:a16="http://schemas.microsoft.com/office/drawing/2014/main" id="{FD713C81-F7ED-4FBA-ADD5-14DC8E1DB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01" y="2117558"/>
            <a:ext cx="2578181" cy="3845422"/>
          </a:xfrm>
          <a:prstGeom prst="rect">
            <a:avLst/>
          </a:prstGeom>
        </p:spPr>
      </p:pic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1C063148-A667-4938-9CCF-52E603185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99" y="4793381"/>
            <a:ext cx="2198039" cy="116959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304A1E-1C1C-4291-B53E-2CEA0D518651}"/>
              </a:ext>
            </a:extLst>
          </p:cNvPr>
          <p:cNvSpPr txBox="1"/>
          <p:nvPr/>
        </p:nvSpPr>
        <p:spPr>
          <a:xfrm>
            <a:off x="4360244" y="3080084"/>
            <a:ext cx="6121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Baixe o livro em:</a:t>
            </a:r>
          </a:p>
          <a:p>
            <a:r>
              <a:rPr lang="pt-BR" dirty="0">
                <a:hlinkClick r:id="rId4"/>
              </a:rPr>
              <a:t>http://reedpesquisa.org/wp-content/uploads/2019/04/MACHADO-Mai%CC%81ra-org.-Pesquisar-empiricamente-o-direito.pdf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2910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2B43942-E546-4EC6-B8DF-CD148603E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48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MÉTODOS QUANTITATIVOS: </a:t>
            </a:r>
            <a:r>
              <a:rPr lang="pt-BR" sz="4800" cap="none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algumas noções importantes</a:t>
            </a:r>
            <a:endParaRPr lang="pt-BR" sz="48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5122" name="Picture 2" descr="Resultado de imagem para mainframe">
            <a:extLst>
              <a:ext uri="{FF2B5EF4-FFF2-40B4-BE49-F238E27FC236}">
                <a16:creationId xmlns:a16="http://schemas.microsoft.com/office/drawing/2014/main" id="{37E7A69B-1B80-461F-97AB-F9F43A372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35" y="238484"/>
            <a:ext cx="5097145" cy="382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86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B3375C-A0FE-AE97-6CF8-1A72F30A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920" y="314959"/>
            <a:ext cx="6492240" cy="5728265"/>
          </a:xfrm>
        </p:spPr>
        <p:txBody>
          <a:bodyPr>
            <a:normAutofit/>
          </a:bodyPr>
          <a:lstStyle/>
          <a:p>
            <a:pPr algn="just"/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Jurimetria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 entendida como um método de pesquisa baseado no uso do 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empirismo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combinado com 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análises estatísticas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aplicado ao estudo do 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Direito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Por sua vez, o empirismo é a prática filosófica-científica de se chegar a conclusões investigativas por meio da utilização de 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dados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obtidos pela observação da realidade. O empirismo se contrapõe, por exemplo, ao dogmatismo.”</a:t>
            </a:r>
            <a:endParaRPr lang="pt-BR" sz="2600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8EED61-6AE0-950F-651A-65330CB6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672" y="6358185"/>
            <a:ext cx="2618510" cy="365125"/>
          </a:xfrm>
        </p:spPr>
        <p:txBody>
          <a:bodyPr/>
          <a:lstStyle/>
          <a:p>
            <a:pPr rtl="0"/>
            <a:r>
              <a:rPr lang="pt-BR" sz="1600" dirty="0"/>
              <a:t>Yeung (2017).</a:t>
            </a:r>
            <a:endParaRPr lang="en-US" sz="16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C97461-0A05-3DAD-AFCA-128D4B6C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r>
              <a:rPr lang="pt-BR" dirty="0" err="1">
                <a:latin typeface="Bahnschrift Light SemiCondensed" panose="020B0502040204020203" pitchFamily="34" charset="0"/>
              </a:rPr>
              <a:t>Jurimetria</a:t>
            </a:r>
            <a:endParaRPr lang="pt-BR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4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FA6CF3B-D192-47DC-B205-3943E4D5B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>
                <a:latin typeface="Bahnschrift Light SemiCondensed" panose="020B0502040204020203" pitchFamily="34" charset="0"/>
              </a:rPr>
              <a:t>Pesquisa Empírica em Direito</a:t>
            </a:r>
          </a:p>
        </p:txBody>
      </p:sp>
    </p:spTree>
    <p:extLst>
      <p:ext uri="{BB962C8B-B14F-4D97-AF65-F5344CB8AC3E}">
        <p14:creationId xmlns:p14="http://schemas.microsoft.com/office/powerpoint/2010/main" val="3095231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Pesquisa empírica: etapas essenciais</a:t>
            </a: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3D3B3EAF-E21F-6BCC-41A8-35EC615E11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007428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440024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6628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Obtenção e codificação dos dados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6765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</a:t>
            </a:r>
            <a:r>
              <a:rPr lang="pt-BR" sz="32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Identificação da população-alvo</a:t>
            </a:r>
            <a:endParaRPr lang="pt-BR" sz="3200" dirty="0">
              <a:latin typeface="Calibri (corpo)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Localização ou geração dos dados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Codificação dos dados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2431453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6628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Identificação da população-alvo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6765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População ou universo: conjunto de todos os elementos, sujeitos ou unidades de interesse em um estudo; alvo das inferências feitas em uma pesquisa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Deve ser claramente delimitada em termos de conteúdo, tempo e espaço </a:t>
            </a:r>
          </a:p>
        </p:txBody>
      </p:sp>
    </p:spTree>
    <p:extLst>
      <p:ext uri="{BB962C8B-B14F-4D97-AF65-F5344CB8AC3E}">
        <p14:creationId xmlns:p14="http://schemas.microsoft.com/office/powerpoint/2010/main" val="170443762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6628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Geração dos dados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67654"/>
            <a:ext cx="1022096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</a:t>
            </a:r>
            <a:r>
              <a:rPr lang="pt-BR" sz="30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Envolve a consideração sobre o enfoque conferido à pesquisa, sobre a quantidade de dados necessários (</a:t>
            </a:r>
            <a:r>
              <a:rPr lang="pt-BR" sz="3000" b="1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censitária ou amostral</a:t>
            </a:r>
            <a:r>
              <a:rPr lang="pt-BR" sz="30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), sobre os métodos a serem utilizados (experimento, </a:t>
            </a:r>
            <a:r>
              <a:rPr lang="pt-BR" sz="3000" i="1" dirty="0" err="1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pt-BR" sz="30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, entrevista, análise textual etc.),</a:t>
            </a:r>
            <a:r>
              <a:rPr lang="pt-BR" sz="3000" dirty="0">
                <a:latin typeface="Calibri (corpo)"/>
                <a:cs typeface="Times New Roman" panose="02020603050405020304" pitchFamily="18" charset="0"/>
              </a:rPr>
              <a:t> dentre outros fatores.</a:t>
            </a:r>
            <a:endParaRPr lang="pt-BR" sz="3000" dirty="0">
              <a:latin typeface="Calib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405787883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6628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Censo X Amostragem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67654"/>
            <a:ext cx="1023112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Censo: inclui todas as unidades da população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Amostragem: coleta dados sobre um subconjunto da população, que deve ser capaz de representá-la</a:t>
            </a:r>
          </a:p>
          <a:p>
            <a:pPr marL="772668" lvl="1" indent="-571500">
              <a:buFont typeface="+mj-lt"/>
              <a:buAutoNum type="romanLcPeriod"/>
            </a:pPr>
            <a:r>
              <a:rPr lang="pt-BR" sz="3000" dirty="0"/>
              <a:t>amostras probabilísticas (amostragem aleatória simples, sistemática, estratificada ou por conglomerado)</a:t>
            </a:r>
          </a:p>
          <a:p>
            <a:pPr marL="772668" lvl="1" indent="-571500">
              <a:buFont typeface="+mj-lt"/>
              <a:buAutoNum type="romanLcPeriod"/>
            </a:pPr>
            <a:r>
              <a:rPr lang="pt-BR" sz="3000" dirty="0"/>
              <a:t>amostras não probabilísticas (ex.: amostragem voluntária)</a:t>
            </a:r>
          </a:p>
          <a:p>
            <a:pPr marL="772668" lvl="1" indent="-571500">
              <a:buFont typeface="+mj-lt"/>
              <a:buAutoNum type="romanLcPeriod"/>
            </a:pPr>
            <a:r>
              <a:rPr lang="pt-BR" sz="3000" dirty="0"/>
              <a:t>cálculo do tamanho da amostra</a:t>
            </a:r>
          </a:p>
        </p:txBody>
      </p:sp>
    </p:spTree>
    <p:extLst>
      <p:ext uri="{BB962C8B-B14F-4D97-AF65-F5344CB8AC3E}">
        <p14:creationId xmlns:p14="http://schemas.microsoft.com/office/powerpoint/2010/main" val="343899291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97A173-3325-47C5-8726-F7434AFE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Amostragem: um pré-requisito para inferências válidas</a:t>
            </a:r>
          </a:p>
        </p:txBody>
      </p:sp>
      <p:pic>
        <p:nvPicPr>
          <p:cNvPr id="6146" name="Picture 2" descr="Resultado de imagem para ratatouille movie soup tasting">
            <a:extLst>
              <a:ext uri="{FF2B5EF4-FFF2-40B4-BE49-F238E27FC236}">
                <a16:creationId xmlns:a16="http://schemas.microsoft.com/office/drawing/2014/main" id="{3C4E842E-27E0-4A69-B732-1A4419807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t="87" r="15343" b="-1"/>
          <a:stretch/>
        </p:blipFill>
        <p:spPr bwMode="auto">
          <a:xfrm>
            <a:off x="650240" y="2763520"/>
            <a:ext cx="5110480" cy="273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xame Sangue Imagens – Download Grátis no Freepik">
            <a:extLst>
              <a:ext uri="{FF2B5EF4-FFF2-40B4-BE49-F238E27FC236}">
                <a16:creationId xmlns:a16="http://schemas.microsoft.com/office/drawing/2014/main" id="{49DCF877-055E-57F2-BA2A-7C97DA335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2789472"/>
            <a:ext cx="4927600" cy="27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23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989" y="90291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Amostragem probabilística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E98719-1B9F-3F21-8D26-EAC7DD160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2138" y="640080"/>
            <a:ext cx="557784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70304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51458D9-27C3-2B17-65E2-A0C7CDB3D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89" y="219744"/>
            <a:ext cx="6316912" cy="631691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8B0E4A-C236-4A82-B5E8-D956C4197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165" y="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z="36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Margem de erro e nível de confiança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B6665882-AEA9-F2F0-BF10-2F2C14C91594}"/>
                  </a:ext>
                </a:extLst>
              </p14:cNvPr>
              <p14:cNvContentPartPr/>
              <p14:nvPr/>
            </p14:nvContentPartPr>
            <p14:xfrm>
              <a:off x="2966520" y="6186200"/>
              <a:ext cx="2047680" cy="4284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B6665882-AEA9-F2F0-BF10-2F2C14C915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2880" y="6078200"/>
                <a:ext cx="21553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4A50F516-2EDA-EC13-D5C7-F8A08CF26337}"/>
                  </a:ext>
                </a:extLst>
              </p14:cNvPr>
              <p14:cNvContentPartPr/>
              <p14:nvPr/>
            </p14:nvContentPartPr>
            <p14:xfrm>
              <a:off x="619320" y="6348920"/>
              <a:ext cx="1509480" cy="3168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4A50F516-2EDA-EC13-D5C7-F8A08CF263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5680" y="6241280"/>
                <a:ext cx="16171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B43B1381-B596-79DF-0265-271397E9E81A}"/>
                  </a:ext>
                </a:extLst>
              </p14:cNvPr>
              <p14:cNvContentPartPr/>
              <p14:nvPr/>
            </p14:nvContentPartPr>
            <p14:xfrm>
              <a:off x="3403200" y="6085400"/>
              <a:ext cx="1598760" cy="6192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B43B1381-B596-79DF-0265-271397E9E8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49560" y="5977760"/>
                <a:ext cx="17064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3268199D-5F98-2EA7-E76D-F4DBD3FBEEE6}"/>
                  </a:ext>
                </a:extLst>
              </p14:cNvPr>
              <p14:cNvContentPartPr/>
              <p14:nvPr/>
            </p14:nvContentPartPr>
            <p14:xfrm>
              <a:off x="649920" y="6247760"/>
              <a:ext cx="1482840" cy="2124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3268199D-5F98-2EA7-E76D-F4DBD3FBEEE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5920" y="6139760"/>
                <a:ext cx="15904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5B621A04-9D9D-7E7D-D410-54A6E5672DB3}"/>
                  </a:ext>
                </a:extLst>
              </p14:cNvPr>
              <p14:cNvContentPartPr/>
              <p14:nvPr/>
            </p14:nvContentPartPr>
            <p14:xfrm>
              <a:off x="656040" y="6278720"/>
              <a:ext cx="4320" cy="3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5B621A04-9D9D-7E7D-D410-54A6E5672D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2400" y="6171080"/>
                <a:ext cx="1119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5D779AA7-E29B-A69B-4143-D90716DDCFF0}"/>
                  </a:ext>
                </a:extLst>
              </p14:cNvPr>
              <p14:cNvContentPartPr/>
              <p14:nvPr/>
            </p14:nvContentPartPr>
            <p14:xfrm>
              <a:off x="2245440" y="6216800"/>
              <a:ext cx="626040" cy="3204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5D779AA7-E29B-A69B-4143-D90716DDCFF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09440" y="6144800"/>
                <a:ext cx="6976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5E8A884F-E23F-030B-5425-C8DA69D435D2}"/>
                  </a:ext>
                </a:extLst>
              </p14:cNvPr>
              <p14:cNvContentPartPr/>
              <p14:nvPr/>
            </p14:nvContentPartPr>
            <p14:xfrm>
              <a:off x="2235000" y="6238040"/>
              <a:ext cx="360" cy="36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5E8A884F-E23F-030B-5425-C8DA69D435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9360" y="616604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441279D0-E663-53B0-77B2-68FD9C30FABE}"/>
                  </a:ext>
                </a:extLst>
              </p14:cNvPr>
              <p14:cNvContentPartPr/>
              <p14:nvPr/>
            </p14:nvContentPartPr>
            <p14:xfrm>
              <a:off x="2235000" y="6238040"/>
              <a:ext cx="360" cy="36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441279D0-E663-53B0-77B2-68FD9C30FAB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9360" y="616604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5F982B2C-17D4-D11D-E1FA-F2645F64214E}"/>
                  </a:ext>
                </a:extLst>
              </p14:cNvPr>
              <p14:cNvContentPartPr/>
              <p14:nvPr/>
            </p14:nvContentPartPr>
            <p14:xfrm>
              <a:off x="2163720" y="6228320"/>
              <a:ext cx="105120" cy="432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5F982B2C-17D4-D11D-E1FA-F2645F64214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27720" y="6156320"/>
                <a:ext cx="1767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27F90ECF-44D6-5B2B-AD64-76870F0381B3}"/>
                  </a:ext>
                </a:extLst>
              </p14:cNvPr>
              <p14:cNvContentPartPr/>
              <p14:nvPr/>
            </p14:nvContentPartPr>
            <p14:xfrm>
              <a:off x="4949040" y="6206360"/>
              <a:ext cx="226800" cy="2952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27F90ECF-44D6-5B2B-AD64-76870F0381B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13040" y="6134360"/>
                <a:ext cx="298440" cy="1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8246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6628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Codificação dos dados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6765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</a:t>
            </a:r>
            <a:r>
              <a:rPr lang="pt-BR" sz="32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conversão ou tradução dos dados brutos coletados ou gerados em algo que seja suscetível de análise sistemática. Essa etapa envolve:</a:t>
            </a:r>
          </a:p>
          <a:p>
            <a:pPr marL="864108" lvl="1" indent="-571500">
              <a:buFont typeface="+mj-lt"/>
              <a:buAutoNum type="romanLcPeriod"/>
            </a:pPr>
            <a:r>
              <a:rPr lang="pt-BR" sz="30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o desenvolvimento de esquemas de codificação precisos, com o estabelecimento da escala de valores de cada variável; e</a:t>
            </a:r>
          </a:p>
          <a:p>
            <a:pPr marL="864108" lvl="1" indent="-571500">
              <a:buFont typeface="+mj-lt"/>
              <a:buAutoNum type="romanLcPeriod"/>
            </a:pPr>
            <a:r>
              <a:rPr lang="pt-BR" sz="30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a atribuição, a todas as </a:t>
            </a:r>
            <a:r>
              <a:rPr lang="pt-BR" sz="3000" b="1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unidades</a:t>
            </a:r>
            <a:r>
              <a:rPr lang="pt-BR" sz="30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, de um valor para cada </a:t>
            </a:r>
            <a:r>
              <a:rPr lang="pt-BR" sz="3000" b="1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variável</a:t>
            </a:r>
            <a:r>
              <a:rPr lang="pt-BR" sz="30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1367102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724" y="780995"/>
            <a:ext cx="3722639" cy="2103875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Unidades de análise e variáveis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DB8B884-B284-0D27-49BB-3334A872B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351" y="985520"/>
            <a:ext cx="7924029" cy="496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282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B3375C-A0FE-AE97-6CF8-1A72F30A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920" y="314959"/>
            <a:ext cx="6492240" cy="5728265"/>
          </a:xfrm>
        </p:spPr>
        <p:txBody>
          <a:bodyPr>
            <a:normAutofit/>
          </a:bodyPr>
          <a:lstStyle/>
          <a:p>
            <a:pPr algn="just"/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 palavra ‘empírico’ denota 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evidência sobre o mundo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baseada em 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observação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experiência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Essa evidência pode ser numérica (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quantitativa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ou não-numérica (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qualitativa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nenhuma é mais ‘empírica’ que a outra. O que faz uma pesquisa ser empírica é que seja baseada em observações do mundo – em outras palavras, 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dados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(...). De fato, em termos de pesquisa jurídica, é somente a puramente normativa ou teórica aquela que não é empírica.”</a:t>
            </a:r>
            <a:endParaRPr lang="pt-BR" sz="26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C97461-0A05-3DAD-AFCA-128D4B6C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939799"/>
            <a:ext cx="3200400" cy="746761"/>
          </a:xfrm>
        </p:spPr>
        <p:txBody>
          <a:bodyPr anchor="b">
            <a:normAutofit/>
          </a:bodyPr>
          <a:lstStyle/>
          <a:p>
            <a:r>
              <a:rPr lang="pt-BR" dirty="0">
                <a:latin typeface="Bahnschrift Light SemiCondensed" panose="020B0502040204020203" pitchFamily="34" charset="0"/>
              </a:rPr>
              <a:t>O que é?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F4E29D8-4FBD-BFA5-99DC-BC040DFCD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46" t="3171" r="6445" b="11423"/>
          <a:stretch/>
        </p:blipFill>
        <p:spPr>
          <a:xfrm>
            <a:off x="284480" y="2331721"/>
            <a:ext cx="32004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11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6628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Análise dos dados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67654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2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 Objetivos:</a:t>
            </a:r>
          </a:p>
          <a:p>
            <a:pPr marL="772668" lvl="1" indent="-571500">
              <a:buFont typeface="+mj-lt"/>
              <a:buAutoNum type="romanLcPeriod"/>
            </a:pPr>
            <a:r>
              <a:rPr lang="pt-BR" sz="30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 resumir os dados coletados;</a:t>
            </a:r>
          </a:p>
          <a:p>
            <a:pPr marL="772668" lvl="1" indent="-571500">
              <a:buFont typeface="+mj-lt"/>
              <a:buAutoNum type="romanLcPeriod"/>
            </a:pPr>
            <a:r>
              <a:rPr lang="pt-BR" sz="30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 realizar inferências (descritivas ou causais).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200" dirty="0">
              <a:latin typeface="Calibri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 Ferramentas utilizadas:</a:t>
            </a:r>
          </a:p>
          <a:p>
            <a:pPr marL="864108" lvl="1" indent="-571500">
              <a:buFont typeface="+mj-lt"/>
              <a:buAutoNum type="romanLcPeriod"/>
            </a:pPr>
            <a:r>
              <a:rPr lang="pt-BR" sz="30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 estatísticas descritivas;</a:t>
            </a:r>
          </a:p>
          <a:p>
            <a:pPr marL="864108" lvl="1" indent="-571500">
              <a:buFont typeface="+mj-lt"/>
              <a:buAutoNum type="romanLcPeriod"/>
            </a:pPr>
            <a:r>
              <a:rPr lang="pt-BR" sz="30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 tabelas e gráficos;</a:t>
            </a:r>
          </a:p>
          <a:p>
            <a:pPr marL="864108" lvl="1" indent="-571500">
              <a:buFont typeface="+mj-lt"/>
              <a:buAutoNum type="romanLcPeriod"/>
            </a:pPr>
            <a:r>
              <a:rPr lang="pt-BR" sz="30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	testes de hipóteses.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55074281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1548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Sumarização de dados: exemplos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3440" y="1967654"/>
            <a:ext cx="10546080" cy="4624063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44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  Variável quanti      estatísticas descritivas </a:t>
            </a:r>
            <a:r>
              <a:rPr lang="pt-BR" sz="4400" dirty="0" err="1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univariadas</a:t>
            </a:r>
            <a:r>
              <a:rPr lang="pt-BR" sz="44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. Ex.:</a:t>
            </a:r>
          </a:p>
          <a:p>
            <a:pPr marL="864108" lvl="1" indent="-571500">
              <a:buFont typeface="+mj-lt"/>
              <a:buAutoNum type="romanLcPeriod"/>
            </a:pPr>
            <a:r>
              <a:rPr lang="pt-BR" sz="44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medidas de posição: média, mediana, moda, quartis etc.;</a:t>
            </a:r>
          </a:p>
          <a:p>
            <a:pPr marL="864108" lvl="1" indent="-571500">
              <a:buFont typeface="+mj-lt"/>
              <a:buAutoNum type="romanLcPeriod"/>
            </a:pPr>
            <a:r>
              <a:rPr lang="pt-BR" sz="44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medidas de variabilidade: variância, desvio padrão, amplitude.</a:t>
            </a:r>
          </a:p>
          <a:p>
            <a:pPr marL="0" indent="0">
              <a:buNone/>
            </a:pPr>
            <a:endParaRPr lang="pt-BR" sz="4400" dirty="0">
              <a:latin typeface="Calibri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44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 Variável </a:t>
            </a:r>
            <a:r>
              <a:rPr lang="pt-BR" sz="4400" dirty="0" err="1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quali</a:t>
            </a:r>
            <a:r>
              <a:rPr lang="pt-BR" sz="44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      Ex.: tabela de frequências, gráfico de barras, gráfico de pizza etc.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4400" dirty="0">
              <a:latin typeface="Calibri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3200" dirty="0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7F1BE22D-EAF0-1EA6-696A-241EAFE6B5C2}"/>
              </a:ext>
            </a:extLst>
          </p:cNvPr>
          <p:cNvSpPr/>
          <p:nvPr/>
        </p:nvSpPr>
        <p:spPr>
          <a:xfrm>
            <a:off x="3896298" y="5447239"/>
            <a:ext cx="248919" cy="55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9D4BA5AB-31A3-8CF2-B585-993DD3A6C03A}"/>
              </a:ext>
            </a:extLst>
          </p:cNvPr>
          <p:cNvSpPr/>
          <p:nvPr/>
        </p:nvSpPr>
        <p:spPr>
          <a:xfrm>
            <a:off x="4251898" y="2154660"/>
            <a:ext cx="248919" cy="55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45144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FDF6E-A67B-475E-975E-F2EE4BC56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Medidas de tendência central e dispersão</a:t>
            </a:r>
          </a:p>
        </p:txBody>
      </p:sp>
      <p:pic>
        <p:nvPicPr>
          <p:cNvPr id="4098" name="Picture 2" descr="Resultado de imagem para normal curve">
            <a:extLst>
              <a:ext uri="{FF2B5EF4-FFF2-40B4-BE49-F238E27FC236}">
                <a16:creationId xmlns:a16="http://schemas.microsoft.com/office/drawing/2014/main" id="{D0E3D809-AD91-40D4-9728-E94D3C3A3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0" y="2128203"/>
            <a:ext cx="5676673" cy="387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160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2FDF6E-A67B-475E-975E-F2EE4BC5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Tabelas e gráficos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4E9EC3F-FF05-6A7E-6A69-7824C2E82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2684"/>
          <a:stretch/>
        </p:blipFill>
        <p:spPr>
          <a:xfrm>
            <a:off x="1290321" y="640078"/>
            <a:ext cx="4476789" cy="408984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71CC65-E089-8F16-3193-3DF999853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90" y="640080"/>
            <a:ext cx="4049435" cy="40065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2377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2FDF6E-A67B-475E-975E-F2EE4BC5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Tabelas</a:t>
            </a:r>
            <a:r>
              <a:rPr lang="en-US" sz="3600" dirty="0">
                <a:solidFill>
                  <a:srgbClr val="FFFFFF"/>
                </a:solidFill>
              </a:rPr>
              <a:t> e </a:t>
            </a:r>
            <a:r>
              <a:rPr lang="en-US" sz="3600" dirty="0" err="1">
                <a:solidFill>
                  <a:srgbClr val="FFFFFF"/>
                </a:solidFill>
              </a:rPr>
              <a:t>gráficos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9498E4-774B-70A9-2D07-C3E6CF8BC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631" y="396251"/>
            <a:ext cx="5131653" cy="316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C17F251-6868-F1D2-8427-69D5E2871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386" y="180358"/>
            <a:ext cx="4359005" cy="44479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Data 4">
            <a:extLst>
              <a:ext uri="{FF2B5EF4-FFF2-40B4-BE49-F238E27FC236}">
                <a16:creationId xmlns:a16="http://schemas.microsoft.com/office/drawing/2014/main" id="{332ABB5B-136F-5FD3-868E-974A6F6A0F93}"/>
              </a:ext>
            </a:extLst>
          </p:cNvPr>
          <p:cNvSpPr txBox="1">
            <a:spLocks/>
          </p:cNvSpPr>
          <p:nvPr/>
        </p:nvSpPr>
        <p:spPr>
          <a:xfrm>
            <a:off x="9550076" y="3904003"/>
            <a:ext cx="1993208" cy="3670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Epstein; King (2013).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03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6628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Inferências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67654"/>
            <a:ext cx="1005840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 utilizar fatos que conhecemos para aprender sobre fatos que não conhecemos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 Inferências descritivas: </a:t>
            </a:r>
            <a:r>
              <a:rPr lang="pt-BR" sz="3000" dirty="0">
                <a:effectLst/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não são resumos de dados. Por meio delas, o pesquisador se vale de informações relativas à amostra (resumo de dados sobre a amostra) para aprender sobre a população (resumo de dados sobre a população).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 Inferências causais: buscam </a:t>
            </a:r>
            <a:r>
              <a:rPr lang="pt-BR" sz="3000" dirty="0">
                <a:effectLst/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saber se um fator ou conjuntos de fatores leva a (ou causa) algum resultado</a:t>
            </a:r>
            <a:endParaRPr lang="pt-BR" sz="3000" dirty="0">
              <a:latin typeface="Calibri (corpo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10122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6628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Inferências causais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67654"/>
            <a:ext cx="1005840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 Critérios para sustentar uma relação de causalidade:</a:t>
            </a:r>
          </a:p>
          <a:p>
            <a:pPr marL="864108" lvl="1" indent="-571500">
              <a:buFont typeface="+mj-lt"/>
              <a:buAutoNum type="romanLcPeriod"/>
            </a:pPr>
            <a:r>
              <a:rPr lang="pt-BR" sz="28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Correlação;</a:t>
            </a:r>
          </a:p>
          <a:p>
            <a:pPr marL="864108" lvl="1" indent="-571500">
              <a:buFont typeface="+mj-lt"/>
              <a:buAutoNum type="romanLcPeriod"/>
            </a:pPr>
            <a:r>
              <a:rPr lang="pt-BR" sz="28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Ordem temporal;</a:t>
            </a:r>
          </a:p>
          <a:p>
            <a:pPr marL="864108" lvl="1" indent="-571500">
              <a:buFont typeface="+mj-lt"/>
              <a:buAutoNum type="romanLcPeriod"/>
            </a:pPr>
            <a:r>
              <a:rPr lang="pt-BR" sz="28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Eliminação de explicações alternativas (controle de outras variáveis).</a:t>
            </a:r>
          </a:p>
          <a:p>
            <a:pPr marL="0" indent="0">
              <a:buNone/>
            </a:pPr>
            <a:endParaRPr lang="pt-BR" sz="2800" dirty="0">
              <a:latin typeface="Calibri (corpo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60800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856" y="1345446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Correlação X Causalidade</a:t>
            </a:r>
            <a:br>
              <a:rPr lang="pt-BR" sz="36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</a:br>
            <a:endParaRPr lang="pt-BR" sz="3600" dirty="0">
              <a:solidFill>
                <a:srgbClr val="FFFFFF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BAEC367-B87B-F96E-1AAC-F62B8F637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1" t="21210" r="14833" b="18345"/>
          <a:stretch/>
        </p:blipFill>
        <p:spPr>
          <a:xfrm>
            <a:off x="4452530" y="1026161"/>
            <a:ext cx="7278789" cy="484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B432C-B351-94ED-247E-32EE213F4EDA}"/>
              </a:ext>
            </a:extLst>
          </p:cNvPr>
          <p:cNvSpPr txBox="1">
            <a:spLocks/>
          </p:cNvSpPr>
          <p:nvPr/>
        </p:nvSpPr>
        <p:spPr>
          <a:xfrm>
            <a:off x="-292713" y="6181145"/>
            <a:ext cx="4443983" cy="502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algn="just">
              <a:lnSpc>
                <a:spcPct val="107000"/>
              </a:lnSpc>
              <a:spcAft>
                <a:spcPts val="800"/>
              </a:spcAft>
              <a:tabLst>
                <a:tab pos="539750" algn="l"/>
                <a:tab pos="1077913" algn="l"/>
              </a:tabLst>
            </a:pPr>
            <a:r>
              <a:rPr lang="pt-BR" sz="1400" dirty="0">
                <a:solidFill>
                  <a:schemeClr val="bg1"/>
                </a:solidFill>
                <a:latin typeface="Calibri (corpo)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https://www.tylervigen.com/spurious-correlations</a:t>
            </a:r>
            <a:endParaRPr lang="pt-BR" sz="1400" dirty="0">
              <a:solidFill>
                <a:schemeClr val="bg1"/>
              </a:solidFill>
              <a:latin typeface="Calibri (corpo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89281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6628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Controle estatístico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790412"/>
            <a:ext cx="10058400" cy="424827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 Consiste em manter constantes as varáveis controle; ajuda a detectar, por exemplo:</a:t>
            </a:r>
          </a:p>
          <a:p>
            <a:pPr marL="864108" lvl="1" indent="-571500">
              <a:buFont typeface="+mj-lt"/>
              <a:buAutoNum type="romanLcPeriod"/>
            </a:pPr>
            <a:r>
              <a:rPr lang="pt-BR" sz="28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Correlações espúrias;</a:t>
            </a:r>
          </a:p>
          <a:p>
            <a:pPr marL="864108" lvl="1" indent="-571500">
              <a:buFont typeface="+mj-lt"/>
              <a:buAutoNum type="romanLcPeriod"/>
            </a:pPr>
            <a:endParaRPr lang="pt-BR" sz="2800" dirty="0">
              <a:latin typeface="Calibri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4108" lvl="1" indent="-571500">
              <a:buFont typeface="+mj-lt"/>
              <a:buAutoNum type="romanLcPeriod"/>
            </a:pPr>
            <a:endParaRPr lang="pt-BR" sz="2800" dirty="0">
              <a:latin typeface="Calibri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4108" lvl="1" indent="-571500">
              <a:buFont typeface="+mj-lt"/>
              <a:buAutoNum type="romanLcPeriod"/>
            </a:pPr>
            <a:endParaRPr lang="pt-BR" sz="2800" dirty="0">
              <a:latin typeface="Calibri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4108" lvl="1" indent="-571500">
              <a:buFont typeface="+mj-lt"/>
              <a:buAutoNum type="romanLcPeriod"/>
            </a:pPr>
            <a:r>
              <a:rPr lang="pt-BR" sz="28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Relacionamentos encadeados;</a:t>
            </a:r>
          </a:p>
          <a:p>
            <a:pPr marL="864108" lvl="1" indent="-571500">
              <a:buFont typeface="+mj-lt"/>
              <a:buAutoNum type="romanLcPeriod"/>
            </a:pPr>
            <a:endParaRPr lang="pt-BR" sz="2800" dirty="0">
              <a:latin typeface="Calibri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4108" lvl="1" indent="-571500">
              <a:buFont typeface="+mj-lt"/>
              <a:buAutoNum type="romanLcPeriod"/>
            </a:pPr>
            <a:endParaRPr lang="pt-BR" sz="2800" dirty="0">
              <a:latin typeface="Calibri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4108" lvl="1" indent="-571500">
              <a:buFont typeface="+mj-lt"/>
              <a:buAutoNum type="romanLcPeriod"/>
            </a:pPr>
            <a:r>
              <a:rPr lang="pt-BR" sz="28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Variáveis supressoras (ex.: idade, nível educacional e renda).</a:t>
            </a:r>
          </a:p>
          <a:p>
            <a:pPr marL="864108" lvl="1" indent="-571500">
              <a:buFont typeface="+mj-lt"/>
              <a:buAutoNum type="romanLcPeriod"/>
            </a:pPr>
            <a:endParaRPr lang="pt-BR" sz="2800" dirty="0">
              <a:latin typeface="Calibri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 indent="0">
              <a:buNone/>
            </a:pPr>
            <a:endParaRPr lang="pt-BR" sz="2800" dirty="0">
              <a:latin typeface="Calibri (corpo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7811C2C-D282-12C9-3571-0149A9BF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716673"/>
              </p:ext>
            </p:extLst>
          </p:nvPr>
        </p:nvGraphicFramePr>
        <p:xfrm>
          <a:off x="5405120" y="4889466"/>
          <a:ext cx="5496560" cy="113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0EC1AFA0-C963-A832-ABB2-DC7168F47E39}"/>
              </a:ext>
            </a:extLst>
          </p:cNvPr>
          <p:cNvSpPr/>
          <p:nvPr/>
        </p:nvSpPr>
        <p:spPr>
          <a:xfrm>
            <a:off x="6791960" y="2966720"/>
            <a:ext cx="863600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Altura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59F0B83-5B99-281C-A68C-3F92DFE9A75A}"/>
              </a:ext>
            </a:extLst>
          </p:cNvPr>
          <p:cNvSpPr/>
          <p:nvPr/>
        </p:nvSpPr>
        <p:spPr>
          <a:xfrm>
            <a:off x="5028118" y="3429000"/>
            <a:ext cx="863600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Idade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0FD6A68-A375-8F6A-2C86-DF22CE5A37D8}"/>
              </a:ext>
            </a:extLst>
          </p:cNvPr>
          <p:cNvSpPr/>
          <p:nvPr/>
        </p:nvSpPr>
        <p:spPr>
          <a:xfrm>
            <a:off x="6791960" y="3855720"/>
            <a:ext cx="863600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Nota</a:t>
            </a:r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EC5E0E09-28BE-FCDA-CE66-9903FA35EC07}"/>
              </a:ext>
            </a:extLst>
          </p:cNvPr>
          <p:cNvSpPr/>
          <p:nvPr/>
        </p:nvSpPr>
        <p:spPr>
          <a:xfrm rot="20016296">
            <a:off x="6142609" y="3170621"/>
            <a:ext cx="362894" cy="294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9A333B70-7F15-FE58-048F-C703431E37DB}"/>
              </a:ext>
            </a:extLst>
          </p:cNvPr>
          <p:cNvSpPr/>
          <p:nvPr/>
        </p:nvSpPr>
        <p:spPr>
          <a:xfrm rot="1790323">
            <a:off x="6145284" y="3767149"/>
            <a:ext cx="362894" cy="294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0243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51DD0-BDC9-4F75-8401-D2A4B62C8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É possível combinar quanti e </a:t>
            </a:r>
            <a:r>
              <a:rPr lang="pt-BR" dirty="0" err="1">
                <a:latin typeface="Bahnschrift Light SemiCondensed" panose="020B0502040204020203" pitchFamily="34" charset="0"/>
              </a:rPr>
              <a:t>quali</a:t>
            </a:r>
            <a:r>
              <a:rPr lang="pt-BR" dirty="0">
                <a:latin typeface="Bahnschrift Light SemiCondensed" panose="020B0502040204020203" pitchFamily="34" charset="0"/>
              </a:rPr>
              <a:t>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89A842-FECD-49B8-B938-B6D09D813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Bahnschrift Light SemiCondensed" panose="020B0502040204020203" pitchFamily="34" charset="0"/>
              </a:rPr>
              <a:t> Exemplo de </a:t>
            </a:r>
            <a:r>
              <a:rPr lang="pt-BR" sz="2400" i="1" dirty="0">
                <a:latin typeface="Bahnschrift Light SemiCondensed" panose="020B0502040204020203" pitchFamily="34" charset="0"/>
              </a:rPr>
              <a:t>estratégia </a:t>
            </a:r>
            <a:r>
              <a:rPr lang="pt-BR" sz="2400" i="1" dirty="0" err="1">
                <a:latin typeface="Bahnschrift Light SemiCondensed" panose="020B0502040204020203" pitchFamily="34" charset="0"/>
              </a:rPr>
              <a:t>multimetodológica</a:t>
            </a:r>
            <a:r>
              <a:rPr lang="pt-BR" sz="2400" dirty="0">
                <a:latin typeface="Bahnschrift Light SemiCondensed" panose="020B0502040204020203" pitchFamily="34" charset="0"/>
              </a:rPr>
              <a:t>: “</a:t>
            </a:r>
            <a:r>
              <a:rPr lang="pt-BR" sz="2400" dirty="0" err="1">
                <a:latin typeface="Bahnschrift Light SemiCondensed" panose="020B0502040204020203" pitchFamily="34" charset="0"/>
              </a:rPr>
              <a:t>quant</a:t>
            </a:r>
            <a:r>
              <a:rPr lang="pt-BR" sz="2400" dirty="0">
                <a:latin typeface="Bahnschrift Light SemiCondensed" panose="020B0502040204020203" pitchFamily="34" charset="0"/>
              </a:rPr>
              <a:t> </a:t>
            </a:r>
            <a:r>
              <a:rPr lang="pt-BR" sz="2400" dirty="0" err="1">
                <a:latin typeface="Bahnschrift Light SemiCondensed" panose="020B0502040204020203" pitchFamily="34" charset="0"/>
              </a:rPr>
              <a:t>sandwich</a:t>
            </a:r>
            <a:r>
              <a:rPr lang="pt-BR" sz="2400" dirty="0">
                <a:latin typeface="Bahnschrift Light SemiCondensed" panose="020B0502040204020203" pitchFamily="34" charset="0"/>
              </a:rPr>
              <a:t>”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dirty="0">
                <a:latin typeface="Bahnschrift Light SemiCondensed" panose="020B0502040204020203" pitchFamily="34" charset="0"/>
              </a:rPr>
              <a:t> Trabalho qualitativo </a:t>
            </a:r>
            <a:r>
              <a:rPr lang="pt-BR" sz="2400" b="1" dirty="0">
                <a:latin typeface="Bahnschrift Light SemiCondensed" panose="020B0502040204020203" pitchFamily="34" charset="0"/>
              </a:rPr>
              <a:t>exploratório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dirty="0">
                <a:latin typeface="Bahnschrift Light SemiCondensed" panose="020B0502040204020203" pitchFamily="34" charset="0"/>
              </a:rPr>
              <a:t> Questionário </a:t>
            </a:r>
            <a:r>
              <a:rPr lang="pt-BR" sz="2400" b="1" dirty="0">
                <a:latin typeface="Bahnschrift Light SemiCondensed" panose="020B0502040204020203" pitchFamily="34" charset="0"/>
              </a:rPr>
              <a:t>quantitativo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dirty="0">
                <a:latin typeface="Bahnschrift Light SemiCondensed" panose="020B0502040204020203" pitchFamily="34" charset="0"/>
              </a:rPr>
              <a:t> Entrevistas em </a:t>
            </a:r>
            <a:r>
              <a:rPr lang="pt-BR" sz="2400" b="1" dirty="0">
                <a:latin typeface="Bahnschrift Light SemiCondensed" panose="020B0502040204020203" pitchFamily="34" charset="0"/>
              </a:rPr>
              <a:t>profundidade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400" b="1" dirty="0">
              <a:latin typeface="Bahnschrift Light SemiCondensed" panose="020B0502040204020203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pt-BR" sz="2400" b="1" dirty="0">
              <a:latin typeface="Bahnschrift Light SemiCondensed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>
                <a:latin typeface="Bahnschrift Light SemiCondensed" panose="020B0502040204020203" pitchFamily="34" charset="0"/>
              </a:rPr>
              <a:t> </a:t>
            </a:r>
            <a:r>
              <a:rPr lang="pt-BR" sz="2400" dirty="0">
                <a:latin typeface="Bahnschrift Light SemiCondensed" panose="020B0502040204020203" pitchFamily="34" charset="0"/>
              </a:rPr>
              <a:t>Pesquisas </a:t>
            </a:r>
            <a:r>
              <a:rPr lang="pt-BR" sz="2400" dirty="0" err="1">
                <a:latin typeface="Bahnschrift Light SemiCondensed" panose="020B0502040204020203" pitchFamily="34" charset="0"/>
              </a:rPr>
              <a:t>quali</a:t>
            </a:r>
            <a:r>
              <a:rPr lang="pt-BR" sz="2400" dirty="0">
                <a:latin typeface="Bahnschrift Light SemiCondensed" panose="020B0502040204020203" pitchFamily="34" charset="0"/>
              </a:rPr>
              <a:t> exploratórias ajudam na geração de hipóteses para trabalhos quantitativos, os quais por sua vez podem demandar uma compreensão mais aprofundada (</a:t>
            </a:r>
            <a:r>
              <a:rPr lang="pt-BR" sz="2400" dirty="0" err="1">
                <a:latin typeface="Bahnschrift Light SemiCondensed" panose="020B0502040204020203" pitchFamily="34" charset="0"/>
              </a:rPr>
              <a:t>quali</a:t>
            </a:r>
            <a:r>
              <a:rPr lang="pt-BR" sz="2400" dirty="0">
                <a:latin typeface="Bahnschrift Light SemiCondensed" panose="020B0502040204020203" pitchFamily="34" charset="0"/>
              </a:rPr>
              <a:t>)</a:t>
            </a:r>
          </a:p>
        </p:txBody>
      </p:sp>
      <p:pic>
        <p:nvPicPr>
          <p:cNvPr id="2050" name="Picture 2" descr="Resultado de imagem para laura beth nielsen">
            <a:extLst>
              <a:ext uri="{FF2B5EF4-FFF2-40B4-BE49-F238E27FC236}">
                <a16:creationId xmlns:a16="http://schemas.microsoft.com/office/drawing/2014/main" id="{84106ACF-4BF7-4B6F-B184-747A63AF4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6" y="1845734"/>
            <a:ext cx="1468754" cy="22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ECFA4F2-A4CA-4ED7-89EB-D93C2ADB4A84}"/>
              </a:ext>
            </a:extLst>
          </p:cNvPr>
          <p:cNvSpPr txBox="1"/>
          <p:nvPr/>
        </p:nvSpPr>
        <p:spPr>
          <a:xfrm>
            <a:off x="9456103" y="4075320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Laura Beth Nielsen</a:t>
            </a:r>
          </a:p>
        </p:txBody>
      </p:sp>
    </p:spTree>
    <p:extLst>
      <p:ext uri="{BB962C8B-B14F-4D97-AF65-F5344CB8AC3E}">
        <p14:creationId xmlns:p14="http://schemas.microsoft.com/office/powerpoint/2010/main" val="335089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B3375C-A0FE-AE97-6CF8-1A72F30A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31519"/>
            <a:ext cx="6492240" cy="5728265"/>
          </a:xfrm>
        </p:spPr>
        <p:txBody>
          <a:bodyPr>
            <a:normAutofit/>
          </a:bodyPr>
          <a:lstStyle/>
          <a:p>
            <a:pPr algn="just"/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 data, you're just another person with an opinion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8EED61-6AE0-950F-651A-65330CB6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672" y="6358185"/>
            <a:ext cx="2618510" cy="365125"/>
          </a:xfrm>
        </p:spPr>
        <p:txBody>
          <a:bodyPr/>
          <a:lstStyle/>
          <a:p>
            <a:pPr rtl="0"/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William Edwards Deming</a:t>
            </a:r>
            <a:r>
              <a:rPr lang="pt-BR" sz="1600" dirty="0"/>
              <a:t>.</a:t>
            </a:r>
            <a:endParaRPr lang="en-US" sz="16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C97461-0A05-3DAD-AFCA-128D4B6C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484880" cy="1163321"/>
          </a:xfrm>
        </p:spPr>
        <p:txBody>
          <a:bodyPr anchor="b">
            <a:normAutofit/>
          </a:bodyPr>
          <a:lstStyle/>
          <a:p>
            <a:r>
              <a:rPr lang="pt-BR" dirty="0">
                <a:latin typeface="Bahnschrift Light SemiCondensed" panose="020B0502040204020203" pitchFamily="34" charset="0"/>
              </a:rPr>
              <a:t>Importância da pesquisa empírica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6E85AD-4123-EAC9-A892-22746854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1" y="2415540"/>
            <a:ext cx="3073583" cy="21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99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98907A8-5B18-434D-AB1B-A9605EF7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>
                <a:latin typeface="Bahnschrift Light SemiCondensed" panose="020B0502040204020203" pitchFamily="34" charset="0"/>
              </a:rPr>
              <a:t>Vamos ver na prática?</a:t>
            </a:r>
          </a:p>
        </p:txBody>
      </p:sp>
    </p:spTree>
    <p:extLst>
      <p:ext uri="{BB962C8B-B14F-4D97-AF65-F5344CB8AC3E}">
        <p14:creationId xmlns:p14="http://schemas.microsoft.com/office/powerpoint/2010/main" val="1799024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5EDFA9E-410C-4305-AD88-8485C7545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000"/>
            <a:ext cx="12192000" cy="4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416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364D69D-0190-4B93-98F7-50CDCF33E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456"/>
          <a:stretch/>
        </p:blipFill>
        <p:spPr>
          <a:xfrm>
            <a:off x="133689" y="895151"/>
            <a:ext cx="6187966" cy="44949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1000413-F872-40E1-809F-16C06D7E3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996" y="4013196"/>
            <a:ext cx="5740315" cy="150262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CAD90D9-3213-4C17-8708-BA8BA93A8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421"/>
          <a:stretch/>
        </p:blipFill>
        <p:spPr>
          <a:xfrm>
            <a:off x="6321655" y="1831548"/>
            <a:ext cx="5851465" cy="23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373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CB1BF88-4090-464D-AF2D-06299CC98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66" y="240633"/>
            <a:ext cx="6876537" cy="489925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1CFEC95-B73E-4E30-B4CB-6FE30CF38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267" y="5232683"/>
            <a:ext cx="6876537" cy="99004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B45F07E-ED55-402F-8354-44CDE5BCB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546" y="4960836"/>
            <a:ext cx="4708258" cy="3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40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CEC9E18-BB10-40BE-9690-C37F39308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839"/>
            <a:ext cx="11623040" cy="60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67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B4733E4-3B67-420C-B6AA-2FBEC0855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30"/>
          <a:stretch/>
        </p:blipFill>
        <p:spPr>
          <a:xfrm>
            <a:off x="1581647" y="101601"/>
            <a:ext cx="8700273" cy="62364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802BF247-AE1C-2B1C-9373-93DDD66C47C9}"/>
                  </a:ext>
                </a:extLst>
              </p14:cNvPr>
              <p14:cNvContentPartPr/>
              <p14:nvPr/>
            </p14:nvContentPartPr>
            <p14:xfrm>
              <a:off x="2671840" y="726080"/>
              <a:ext cx="752868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802BF247-AE1C-2B1C-9373-93DDD66C47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8200" y="618440"/>
                <a:ext cx="7636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5581F531-4B9E-D2D2-6518-FEEB65716AE4}"/>
                  </a:ext>
                </a:extLst>
              </p14:cNvPr>
              <p14:cNvContentPartPr/>
              <p14:nvPr/>
            </p14:nvContentPartPr>
            <p14:xfrm>
              <a:off x="1767520" y="1081760"/>
              <a:ext cx="569880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5581F531-4B9E-D2D2-6518-FEEB65716A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3880" y="973760"/>
                <a:ext cx="5806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21A33B04-6D18-844A-BDD8-4D7D378BF509}"/>
                  </a:ext>
                </a:extLst>
              </p14:cNvPr>
              <p14:cNvContentPartPr/>
              <p14:nvPr/>
            </p14:nvContentPartPr>
            <p14:xfrm>
              <a:off x="7548400" y="1101920"/>
              <a:ext cx="291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21A33B04-6D18-844A-BDD8-4D7D378BF5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94760" y="994280"/>
                <a:ext cx="136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7DC4DB16-1BF7-BC21-D223-6817638D3D13}"/>
                  </a:ext>
                </a:extLst>
              </p14:cNvPr>
              <p14:cNvContentPartPr/>
              <p14:nvPr/>
            </p14:nvContentPartPr>
            <p14:xfrm>
              <a:off x="1787680" y="1457600"/>
              <a:ext cx="835920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7DC4DB16-1BF7-BC21-D223-6817638D3D1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34040" y="1349960"/>
                <a:ext cx="8466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AFBD52F2-FB5A-A684-8572-2739C6C14654}"/>
                  </a:ext>
                </a:extLst>
              </p14:cNvPr>
              <p14:cNvContentPartPr/>
              <p14:nvPr/>
            </p14:nvContentPartPr>
            <p14:xfrm>
              <a:off x="1879480" y="1864040"/>
              <a:ext cx="827244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AFBD52F2-FB5A-A684-8572-2739C6C1465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25480" y="1756040"/>
                <a:ext cx="8380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62AECD61-FD36-50B5-00AA-67A1BC904CD4}"/>
                  </a:ext>
                </a:extLst>
              </p14:cNvPr>
              <p14:cNvContentPartPr/>
              <p14:nvPr/>
            </p14:nvContentPartPr>
            <p14:xfrm>
              <a:off x="1818280" y="2189120"/>
              <a:ext cx="2495520" cy="3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62AECD61-FD36-50B5-00AA-67A1BC904C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64640" y="2081480"/>
                <a:ext cx="2603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88D6C8D7-9C9F-612D-4E03-72653D8574C2}"/>
                  </a:ext>
                </a:extLst>
              </p14:cNvPr>
              <p14:cNvContentPartPr/>
              <p14:nvPr/>
            </p14:nvContentPartPr>
            <p14:xfrm>
              <a:off x="5282920" y="3245720"/>
              <a:ext cx="2138040" cy="36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88D6C8D7-9C9F-612D-4E03-72653D8574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29280" y="3138080"/>
                <a:ext cx="224568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40623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BC605C1-0798-4B67-BA73-344866664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083" y="221381"/>
            <a:ext cx="7764812" cy="513169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DB747E0-21BB-40A4-96DC-BAC5B71EE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820" y="5353076"/>
            <a:ext cx="8114097" cy="70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596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FC086FC-B8A9-4B8B-AC2A-ADE57B3F5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08" y="729741"/>
            <a:ext cx="11178391" cy="49496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1C5A14CA-1434-A4AA-8ED0-4760A8C3541C}"/>
                  </a:ext>
                </a:extLst>
              </p14:cNvPr>
              <p14:cNvContentPartPr/>
              <p14:nvPr/>
            </p14:nvContentPartPr>
            <p14:xfrm>
              <a:off x="6634360" y="1203440"/>
              <a:ext cx="177084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1C5A14CA-1434-A4AA-8ED0-4760A8C354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0360" y="1095800"/>
                <a:ext cx="1878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D0213181-1D63-C28E-2975-30B6C25AE89B}"/>
                  </a:ext>
                </a:extLst>
              </p14:cNvPr>
              <p14:cNvContentPartPr/>
              <p14:nvPr/>
            </p14:nvContentPartPr>
            <p14:xfrm>
              <a:off x="6672880" y="1061240"/>
              <a:ext cx="169884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D0213181-1D63-C28E-2975-30B6C25AE8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9240" y="953600"/>
                <a:ext cx="1806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E703B6C5-834A-1D7D-156A-627724566740}"/>
                  </a:ext>
                </a:extLst>
              </p14:cNvPr>
              <p14:cNvContentPartPr/>
              <p14:nvPr/>
            </p14:nvContentPartPr>
            <p14:xfrm>
              <a:off x="7193080" y="3276320"/>
              <a:ext cx="325728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E703B6C5-834A-1D7D-156A-6277245667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39080" y="3168320"/>
                <a:ext cx="3364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EA138CFE-7DF1-A438-6242-28C73E24E3D8}"/>
                  </a:ext>
                </a:extLst>
              </p14:cNvPr>
              <p14:cNvContentPartPr/>
              <p14:nvPr/>
            </p14:nvContentPartPr>
            <p14:xfrm>
              <a:off x="2418040" y="4617320"/>
              <a:ext cx="8856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EA138CFE-7DF1-A438-6242-28C73E24E3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64040" y="4509680"/>
                <a:ext cx="8964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62F4F0CF-0C51-4504-7200-8FF31AE91D2A}"/>
                  </a:ext>
                </a:extLst>
              </p14:cNvPr>
              <p14:cNvContentPartPr/>
              <p14:nvPr/>
            </p14:nvContentPartPr>
            <p14:xfrm>
              <a:off x="553600" y="5054360"/>
              <a:ext cx="1083348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62F4F0CF-0C51-4504-7200-8FF31AE91D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9960" y="4946360"/>
                <a:ext cx="10941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7E076F32-31CA-7976-F3D9-3164448AFCC0}"/>
                  </a:ext>
                </a:extLst>
              </p14:cNvPr>
              <p14:cNvContentPartPr/>
              <p14:nvPr/>
            </p14:nvContentPartPr>
            <p14:xfrm>
              <a:off x="446680" y="5460800"/>
              <a:ext cx="5089320" cy="3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7E076F32-31CA-7976-F3D9-3164448AFCC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3040" y="5352800"/>
                <a:ext cx="51969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02045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E78110-B016-44B9-8961-CC351C20A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01"/>
          <a:stretch/>
        </p:blipFill>
        <p:spPr>
          <a:xfrm>
            <a:off x="0" y="558800"/>
            <a:ext cx="12192000" cy="55074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1F654EDD-2658-2EBE-BF45-5EB84D8215F2}"/>
                  </a:ext>
                </a:extLst>
              </p14:cNvPr>
              <p14:cNvContentPartPr/>
              <p14:nvPr/>
            </p14:nvContentPartPr>
            <p14:xfrm>
              <a:off x="985240" y="1731920"/>
              <a:ext cx="1087668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1F654EDD-2658-2EBE-BF45-5EB84D8215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600" y="1624280"/>
                <a:ext cx="10984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BBB25BBF-2556-C787-D175-200303DE7489}"/>
                  </a:ext>
                </a:extLst>
              </p14:cNvPr>
              <p14:cNvContentPartPr/>
              <p14:nvPr/>
            </p14:nvContentPartPr>
            <p14:xfrm>
              <a:off x="264160" y="2239880"/>
              <a:ext cx="1166148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BBB25BBF-2556-C787-D175-200303DE74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520" y="2132240"/>
                <a:ext cx="11769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D9F07B97-F6B3-07C2-1C2A-DF8574ADF752}"/>
                  </a:ext>
                </a:extLst>
              </p14:cNvPr>
              <p14:cNvContentPartPr/>
              <p14:nvPr/>
            </p14:nvContentPartPr>
            <p14:xfrm>
              <a:off x="273880" y="2697080"/>
              <a:ext cx="1158012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D9F07B97-F6B3-07C2-1C2A-DF8574ADF7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0240" y="2589440"/>
                <a:ext cx="11687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3E77C9FB-3917-D4BA-C19F-77F158D370DC}"/>
                  </a:ext>
                </a:extLst>
              </p14:cNvPr>
              <p14:cNvContentPartPr/>
              <p14:nvPr/>
            </p14:nvContentPartPr>
            <p14:xfrm>
              <a:off x="172720" y="3235640"/>
              <a:ext cx="1177092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3E77C9FB-3917-D4BA-C19F-77F158D370D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720" y="3127640"/>
                <a:ext cx="118785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03562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12EC2FE-68DC-4A2C-847F-91FC3E2D9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67" y="0"/>
            <a:ext cx="11231434" cy="67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6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51DD0-BDC9-4F75-8401-D2A4B62C8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Princípios gerais da pesquisa empírica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89A842-FECD-49B8-B938-B6D09D813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64800" cy="4168986"/>
          </a:xfrm>
        </p:spPr>
        <p:txBody>
          <a:bodyPr>
            <a:normAutofit fontScale="925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Calibri (corpo)"/>
              </a:rPr>
              <a:t> Dados podem ser quantificáveis ou não, daí a pesquisa poder ser quantitativa ou qualitativa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Calibri (corpo)"/>
              </a:rPr>
              <a:t> As “regras de inferência”, porém, são as mesmas em ambas as abordagens (Epstein; King)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2200" dirty="0">
              <a:latin typeface="Calibri (corpo)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corpo)"/>
              </a:rPr>
              <a:t> Toda evidência empírica é </a:t>
            </a:r>
            <a:r>
              <a:rPr lang="pt-B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corpo)"/>
              </a:rPr>
              <a:t>incerta</a:t>
            </a: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corpo)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Calibri (corpo)"/>
              </a:rPr>
              <a:t> A pesquisa empírica fornece indícios, sinais, sugere relações, que ajudam a corroborar ou refutar hipóteses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Calibri (corpo)"/>
              </a:rPr>
              <a:t> Não há “prova” ou “demonstração” cabal numa boa pesquisa empírica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Calibri (corpo)"/>
              </a:rPr>
              <a:t> Sempre existem limitações metodológicas a serem consideradas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Calibri (corpo)"/>
              </a:rPr>
              <a:t> Os achados trazem consigo um grau de confiança determinado, mais ou menos convincente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Calibri (corpo)"/>
              </a:rPr>
              <a:t> O conhecimento humano é limitado, pois depende das próprias ferramentas disponíveis para “indagar o real”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9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874A3A3-CB95-4323-A342-7F2DA371B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19" y="0"/>
            <a:ext cx="8239761" cy="62417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EC79EB4E-5515-E558-C041-C32AF5749462}"/>
                  </a:ext>
                </a:extLst>
              </p14:cNvPr>
              <p14:cNvContentPartPr/>
              <p14:nvPr/>
            </p14:nvContentPartPr>
            <p14:xfrm>
              <a:off x="2425240" y="1589720"/>
              <a:ext cx="785880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EC79EB4E-5515-E558-C041-C32AF57494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1240" y="1481720"/>
                <a:ext cx="7966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41468B5F-F26F-62DF-8B59-DF7174530460}"/>
                  </a:ext>
                </a:extLst>
              </p14:cNvPr>
              <p14:cNvContentPartPr/>
              <p14:nvPr/>
            </p14:nvContentPartPr>
            <p14:xfrm>
              <a:off x="2377000" y="1914800"/>
              <a:ext cx="795348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41468B5F-F26F-62DF-8B59-DF71745304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3360" y="1807160"/>
                <a:ext cx="8061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45F7462D-0405-35C1-67FB-412D82831829}"/>
                  </a:ext>
                </a:extLst>
              </p14:cNvPr>
              <p14:cNvContentPartPr/>
              <p14:nvPr/>
            </p14:nvContentPartPr>
            <p14:xfrm>
              <a:off x="2428480" y="2148440"/>
              <a:ext cx="46695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45F7462D-0405-35C1-67FB-412D8283182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74480" y="2040800"/>
                <a:ext cx="4777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0254CB00-D346-B676-1369-EB86CC27EF8F}"/>
                  </a:ext>
                </a:extLst>
              </p14:cNvPr>
              <p14:cNvContentPartPr/>
              <p14:nvPr/>
            </p14:nvContentPartPr>
            <p14:xfrm>
              <a:off x="2783800" y="3245720"/>
              <a:ext cx="392292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0254CB00-D346-B676-1369-EB86CC27EF8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29800" y="3138080"/>
                <a:ext cx="4030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49D85AA7-31EE-512E-F7CD-D40BEB37F6EB}"/>
                  </a:ext>
                </a:extLst>
              </p14:cNvPr>
              <p14:cNvContentPartPr/>
              <p14:nvPr/>
            </p14:nvContentPartPr>
            <p14:xfrm>
              <a:off x="2389240" y="2209280"/>
              <a:ext cx="783180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49D85AA7-31EE-512E-F7CD-D40BEB37F6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35600" y="2101640"/>
                <a:ext cx="7939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424ABBA7-1B9E-4044-1CDE-0FD44FBBE7D8}"/>
                  </a:ext>
                </a:extLst>
              </p14:cNvPr>
              <p14:cNvContentPartPr/>
              <p14:nvPr/>
            </p14:nvContentPartPr>
            <p14:xfrm>
              <a:off x="2375200" y="2026400"/>
              <a:ext cx="7918200" cy="3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424ABBA7-1B9E-4044-1CDE-0FD44FBBE7D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21200" y="1918760"/>
                <a:ext cx="8025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01F6DD85-E830-D2F4-EB32-92DA04C69B03}"/>
                  </a:ext>
                </a:extLst>
              </p14:cNvPr>
              <p14:cNvContentPartPr/>
              <p14:nvPr/>
            </p14:nvContentPartPr>
            <p14:xfrm>
              <a:off x="2377000" y="1772600"/>
              <a:ext cx="7961400" cy="3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01F6DD85-E830-D2F4-EB32-92DA04C69B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23360" y="1664600"/>
                <a:ext cx="8069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05B524E4-0815-332C-F33C-C5BB7471ED98}"/>
                  </a:ext>
                </a:extLst>
              </p14:cNvPr>
              <p14:cNvContentPartPr/>
              <p14:nvPr/>
            </p14:nvContentPartPr>
            <p14:xfrm>
              <a:off x="2356840" y="2483600"/>
              <a:ext cx="6045120" cy="36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05B524E4-0815-332C-F33C-C5BB7471ED9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03200" y="2375960"/>
                <a:ext cx="6152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281BDC9B-0163-3159-92A5-0643898DB156}"/>
                  </a:ext>
                </a:extLst>
              </p14:cNvPr>
              <p14:cNvContentPartPr/>
              <p14:nvPr/>
            </p14:nvContentPartPr>
            <p14:xfrm>
              <a:off x="2356120" y="2382080"/>
              <a:ext cx="6087240" cy="3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281BDC9B-0163-3159-92A5-0643898DB15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02480" y="2274440"/>
                <a:ext cx="6194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7D317AAC-FDE8-8073-3B3C-C00E23EF23B2}"/>
                  </a:ext>
                </a:extLst>
              </p14:cNvPr>
              <p14:cNvContentPartPr/>
              <p14:nvPr/>
            </p14:nvContentPartPr>
            <p14:xfrm>
              <a:off x="6370120" y="3520040"/>
              <a:ext cx="3865680" cy="36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7D317AAC-FDE8-8073-3B3C-C00E23EF23B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16120" y="3412400"/>
                <a:ext cx="3973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563E3E7A-21ED-28AD-AA55-1CC2C4A0FD60}"/>
                  </a:ext>
                </a:extLst>
              </p14:cNvPr>
              <p14:cNvContentPartPr/>
              <p14:nvPr/>
            </p14:nvContentPartPr>
            <p14:xfrm>
              <a:off x="2346400" y="3774200"/>
              <a:ext cx="7953840" cy="36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563E3E7A-21ED-28AD-AA55-1CC2C4A0FD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92760" y="3666200"/>
                <a:ext cx="8061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40F0C4C6-476C-668C-E9E0-4D95210AAE2D}"/>
                  </a:ext>
                </a:extLst>
              </p14:cNvPr>
              <p14:cNvContentPartPr/>
              <p14:nvPr/>
            </p14:nvContentPartPr>
            <p14:xfrm>
              <a:off x="2387440" y="4028000"/>
              <a:ext cx="6378480" cy="36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40F0C4C6-476C-668C-E9E0-4D95210AAE2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33440" y="3920360"/>
                <a:ext cx="648612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20337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49DB13A-F73B-4897-A0F6-6A9E0228F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" y="1325371"/>
            <a:ext cx="10444480" cy="360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404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C6D646-AD12-494F-B995-00C3C8B3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167092"/>
            <a:ext cx="11206480" cy="59030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331DFD71-11DB-6A19-BD68-D65857C96569}"/>
                  </a:ext>
                </a:extLst>
              </p14:cNvPr>
              <p14:cNvContentPartPr/>
              <p14:nvPr/>
            </p14:nvContentPartPr>
            <p14:xfrm>
              <a:off x="2448640" y="2702120"/>
              <a:ext cx="9128160" cy="36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331DFD71-11DB-6A19-BD68-D65857C965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4640" y="2594480"/>
                <a:ext cx="9235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6066D80F-8616-0FBA-C0CB-28CC2C916E38}"/>
                  </a:ext>
                </a:extLst>
              </p14:cNvPr>
              <p14:cNvContentPartPr/>
              <p14:nvPr/>
            </p14:nvContentPartPr>
            <p14:xfrm>
              <a:off x="578800" y="3047720"/>
              <a:ext cx="6777360" cy="36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6066D80F-8616-0FBA-C0CB-28CC2C916E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4800" y="2939720"/>
                <a:ext cx="6885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9E3F0256-BDC1-9930-2641-D2B85E34ACA4}"/>
                  </a:ext>
                </a:extLst>
              </p14:cNvPr>
              <p14:cNvContentPartPr/>
              <p14:nvPr/>
            </p14:nvContentPartPr>
            <p14:xfrm>
              <a:off x="639640" y="1929920"/>
              <a:ext cx="10748880" cy="36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9E3F0256-BDC1-9930-2641-D2B85E34AC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6000" y="1822280"/>
                <a:ext cx="10856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5CE6913C-BE36-B190-CB2F-5A9FEC194FF8}"/>
                  </a:ext>
                </a:extLst>
              </p14:cNvPr>
              <p14:cNvContentPartPr/>
              <p14:nvPr/>
            </p14:nvContentPartPr>
            <p14:xfrm>
              <a:off x="9875440" y="1614920"/>
              <a:ext cx="1574280" cy="36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5CE6913C-BE36-B190-CB2F-5A9FEC194FF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21800" y="1507280"/>
                <a:ext cx="1681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A85489D4-A5BB-CA5B-B7EA-AF05305CB987}"/>
                  </a:ext>
                </a:extLst>
              </p14:cNvPr>
              <p14:cNvContentPartPr/>
              <p14:nvPr/>
            </p14:nvContentPartPr>
            <p14:xfrm>
              <a:off x="2509480" y="5171000"/>
              <a:ext cx="1248480" cy="36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A85489D4-A5BB-CA5B-B7EA-AF05305CB9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55840" y="5063360"/>
                <a:ext cx="1356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04762762-DA1C-536F-7D86-7A7D8C8D6B97}"/>
                  </a:ext>
                </a:extLst>
              </p14:cNvPr>
              <p14:cNvContentPartPr/>
              <p14:nvPr/>
            </p14:nvContentPartPr>
            <p14:xfrm>
              <a:off x="10119160" y="5171000"/>
              <a:ext cx="1234080" cy="36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04762762-DA1C-536F-7D86-7A7D8C8D6B9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65520" y="5063360"/>
                <a:ext cx="1341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97BF831D-49A7-FC9B-5D1D-F718E5B267A0}"/>
                  </a:ext>
                </a:extLst>
              </p14:cNvPr>
              <p14:cNvContentPartPr/>
              <p14:nvPr/>
            </p14:nvContentPartPr>
            <p14:xfrm>
              <a:off x="5293360" y="5597600"/>
              <a:ext cx="4689720" cy="36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97BF831D-49A7-FC9B-5D1D-F718E5B267A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39720" y="5489960"/>
                <a:ext cx="4797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7A205EDE-DEC3-2F24-475F-C14032C628C0}"/>
                  </a:ext>
                </a:extLst>
              </p14:cNvPr>
              <p14:cNvContentPartPr/>
              <p14:nvPr/>
            </p14:nvContentPartPr>
            <p14:xfrm>
              <a:off x="599320" y="5923040"/>
              <a:ext cx="10814040" cy="36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7A205EDE-DEC3-2F24-475F-C14032C628C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5680" y="5815040"/>
                <a:ext cx="1092168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27552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3390921-0800-4B85-BE4E-2181611D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98" y="930125"/>
            <a:ext cx="10842384" cy="44445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DA287598-50AB-1B4E-6E87-19BEF9B1240A}"/>
                  </a:ext>
                </a:extLst>
              </p14:cNvPr>
              <p14:cNvContentPartPr/>
              <p14:nvPr/>
            </p14:nvContentPartPr>
            <p14:xfrm>
              <a:off x="1848880" y="1229000"/>
              <a:ext cx="953748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DA287598-50AB-1B4E-6E87-19BEF9B124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4880" y="1121000"/>
                <a:ext cx="9645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C6BBC570-64AB-6561-A96D-E40924F4F9DE}"/>
                  </a:ext>
                </a:extLst>
              </p14:cNvPr>
              <p14:cNvContentPartPr/>
              <p14:nvPr/>
            </p14:nvContentPartPr>
            <p14:xfrm>
              <a:off x="843040" y="1513400"/>
              <a:ext cx="686304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C6BBC570-64AB-6561-A96D-E40924F4F9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9400" y="1405760"/>
                <a:ext cx="6970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A4CAC951-8189-AB62-F615-9E5C9AAD9937}"/>
                  </a:ext>
                </a:extLst>
              </p14:cNvPr>
              <p14:cNvContentPartPr/>
              <p14:nvPr/>
            </p14:nvContentPartPr>
            <p14:xfrm>
              <a:off x="3688120" y="2285600"/>
              <a:ext cx="673812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A4CAC951-8189-AB62-F615-9E5C9AAD99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34120" y="2177600"/>
                <a:ext cx="6845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1DFF2E22-B03D-DBC5-8E88-7A92EF012A00}"/>
                  </a:ext>
                </a:extLst>
              </p14:cNvPr>
              <p14:cNvContentPartPr/>
              <p14:nvPr/>
            </p14:nvContentPartPr>
            <p14:xfrm>
              <a:off x="822880" y="4033040"/>
              <a:ext cx="446364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1DFF2E22-B03D-DBC5-8E88-7A92EF012A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9240" y="3925400"/>
                <a:ext cx="45712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BF8EA05F-CB27-B7DF-E990-14A071330294}"/>
                  </a:ext>
                </a:extLst>
              </p14:cNvPr>
              <p14:cNvContentPartPr/>
              <p14:nvPr/>
            </p14:nvContentPartPr>
            <p14:xfrm>
              <a:off x="924400" y="2956280"/>
              <a:ext cx="10440360" cy="3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BF8EA05F-CB27-B7DF-E990-14A0713302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0400" y="2848280"/>
                <a:ext cx="1054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0D534199-3F68-7AFA-844C-7090FB806D5D}"/>
                  </a:ext>
                </a:extLst>
              </p14:cNvPr>
              <p14:cNvContentPartPr/>
              <p14:nvPr/>
            </p14:nvContentPartPr>
            <p14:xfrm>
              <a:off x="843040" y="3260840"/>
              <a:ext cx="10519920" cy="3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0D534199-3F68-7AFA-844C-7090FB806D5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9400" y="3153200"/>
                <a:ext cx="10627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09C919FD-EDA3-F90A-A70E-202C58A877A5}"/>
                  </a:ext>
                </a:extLst>
              </p14:cNvPr>
              <p14:cNvContentPartPr/>
              <p14:nvPr/>
            </p14:nvContentPartPr>
            <p14:xfrm>
              <a:off x="873640" y="3687800"/>
              <a:ext cx="4689360" cy="36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09C919FD-EDA3-F90A-A70E-202C58A877A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0000" y="3579800"/>
                <a:ext cx="4797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24144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id="{2B8D0DA4-03E5-218C-5126-2BCDAB31F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82" y="0"/>
            <a:ext cx="11510636" cy="64345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7D3DD5A2-C62F-1F01-00DC-2A8FB0C33F55}"/>
                  </a:ext>
                </a:extLst>
              </p14:cNvPr>
              <p14:cNvContentPartPr/>
              <p14:nvPr/>
            </p14:nvContentPartPr>
            <p14:xfrm>
              <a:off x="340682" y="4845160"/>
              <a:ext cx="6126720" cy="360"/>
            </p14:xfrm>
          </p:contentPart>
        </mc:Choice>
        <mc:Fallback xmlns=""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7D3DD5A2-C62F-1F01-00DC-2A8FB0C33F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683" y="4737520"/>
                <a:ext cx="6234358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4BB0B7C0-1850-71CD-2CFD-A8E96F385F8D}"/>
                  </a:ext>
                </a:extLst>
              </p14:cNvPr>
              <p14:cNvContentPartPr/>
              <p14:nvPr/>
            </p14:nvContentPartPr>
            <p14:xfrm>
              <a:off x="9916160" y="4358440"/>
              <a:ext cx="1767840" cy="360"/>
            </p14:xfrm>
          </p:contentPart>
        </mc:Choice>
        <mc:Fallback xmlns=""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4BB0B7C0-1850-71CD-2CFD-A8E96F385F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62164" y="4250800"/>
                <a:ext cx="1875473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7E03B6D0-C6CD-63EE-0D08-9731A5F49FC2}"/>
                  </a:ext>
                </a:extLst>
              </p14:cNvPr>
              <p14:cNvContentPartPr/>
              <p14:nvPr/>
            </p14:nvContentPartPr>
            <p14:xfrm>
              <a:off x="1147920" y="3779040"/>
              <a:ext cx="3525680" cy="360"/>
            </p14:xfrm>
          </p:contentPart>
        </mc:Choice>
        <mc:Fallback xmlns=""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7E03B6D0-C6CD-63EE-0D08-9731A5F49F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4282" y="3671400"/>
                <a:ext cx="3633315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CE7AAA6F-7720-DE11-3377-383A80587204}"/>
                  </a:ext>
                </a:extLst>
              </p14:cNvPr>
              <p14:cNvContentPartPr/>
              <p14:nvPr/>
            </p14:nvContentPartPr>
            <p14:xfrm>
              <a:off x="492438" y="4573744"/>
              <a:ext cx="11191562" cy="360"/>
            </p14:xfrm>
          </p:contentPart>
        </mc:Choice>
        <mc:Fallback xmlns=""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CE7AAA6F-7720-DE11-3377-383A805872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797" y="4466104"/>
                <a:ext cx="11299204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Retângulo 38">
            <a:extLst>
              <a:ext uri="{FF2B5EF4-FFF2-40B4-BE49-F238E27FC236}">
                <a16:creationId xmlns:a16="http://schemas.microsoft.com/office/drawing/2014/main" id="{4CBD2A85-C8DE-686D-39E1-535974312088}"/>
              </a:ext>
            </a:extLst>
          </p:cNvPr>
          <p:cNvSpPr/>
          <p:nvPr/>
        </p:nvSpPr>
        <p:spPr>
          <a:xfrm>
            <a:off x="9194800" y="913328"/>
            <a:ext cx="2306320" cy="1158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400" b="0" i="0" dirty="0">
                <a:solidFill>
                  <a:schemeClr val="tx1"/>
                </a:solidFill>
                <a:effectLst/>
                <a:latin typeface="Open Sans" panose="020B0604020202020204" pitchFamily="34" charset="0"/>
              </a:rPr>
              <a:t>Revista Brasileira de Políticas Públicas, v. 12, n. 1, 2022.</a:t>
            </a:r>
          </a:p>
        </p:txBody>
      </p:sp>
    </p:spTree>
    <p:extLst>
      <p:ext uri="{BB962C8B-B14F-4D97-AF65-F5344CB8AC3E}">
        <p14:creationId xmlns:p14="http://schemas.microsoft.com/office/powerpoint/2010/main" val="322085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Pesquisa empírica: etapas essenciais</a:t>
            </a: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3D3B3EAF-E21F-6BCC-41A8-35EC615E11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54683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943498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Desenhos Experimentais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3C50EA41-9091-0A62-08E7-E76A6429A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548249"/>
              </p:ext>
            </p:extLst>
          </p:nvPr>
        </p:nvGraphicFramePr>
        <p:xfrm>
          <a:off x="1381760" y="2651760"/>
          <a:ext cx="9773920" cy="3217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F48D142-12A7-FC37-354D-FFD5C09A762C}"/>
              </a:ext>
            </a:extLst>
          </p:cNvPr>
          <p:cNvSpPr txBox="1">
            <a:spLocks/>
          </p:cNvSpPr>
          <p:nvPr/>
        </p:nvSpPr>
        <p:spPr>
          <a:xfrm>
            <a:off x="1036320" y="1879599"/>
            <a:ext cx="6492240" cy="57282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sz="3000" dirty="0"/>
              <a:t> Padrão-ouro para a pesquisa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/>
              <a:t> Características: 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604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Desenhos Observacionais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F48D142-12A7-FC37-354D-FFD5C09A762C}"/>
              </a:ext>
            </a:extLst>
          </p:cNvPr>
          <p:cNvSpPr txBox="1">
            <a:spLocks/>
          </p:cNvSpPr>
          <p:nvPr/>
        </p:nvSpPr>
        <p:spPr>
          <a:xfrm>
            <a:off x="965200" y="2153919"/>
            <a:ext cx="10556240" cy="36068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sz="3000" dirty="0"/>
              <a:t> Observação dos fenômenos em seu ambiente natural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/>
              <a:t> Viabilizam a pesquisa com variáveis que não devem ou não podem ser manipuladas ou quando é muito difícil fazê-lo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/>
              <a:t> Espécies: transversais (sincrônicos) e longitudinais (evolutivos ou diacrônicos)</a:t>
            </a:r>
          </a:p>
        </p:txBody>
      </p:sp>
    </p:spTree>
    <p:extLst>
      <p:ext uri="{BB962C8B-B14F-4D97-AF65-F5344CB8AC3E}">
        <p14:creationId xmlns:p14="http://schemas.microsoft.com/office/powerpoint/2010/main" val="17360323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Variáveis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220133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000" dirty="0"/>
              <a:t> Conceito: características que podem variar entre sujeitos ou unidades e que podem ser mensuradas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/>
              <a:t> Tipos: quantitativas e qualitativas</a:t>
            </a:r>
          </a:p>
        </p:txBody>
      </p:sp>
    </p:spTree>
    <p:extLst>
      <p:ext uri="{BB962C8B-B14F-4D97-AF65-F5344CB8AC3E}">
        <p14:creationId xmlns:p14="http://schemas.microsoft.com/office/powerpoint/2010/main" val="79974359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69dad08-6a2c-4fd0-b78b-809efd1a3b2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327A3DDC3E1D40BD6B289083744B97" ma:contentTypeVersion="16" ma:contentTypeDescription="Create a new document." ma:contentTypeScope="" ma:versionID="7302c7c9cdfe7f7fc55c6009c2d9253a">
  <xsd:schema xmlns:xsd="http://www.w3.org/2001/XMLSchema" xmlns:xs="http://www.w3.org/2001/XMLSchema" xmlns:p="http://schemas.microsoft.com/office/2006/metadata/properties" xmlns:ns3="6fe1f590-083d-48f6-b332-7b5c93acfa0f" xmlns:ns4="d69dad08-6a2c-4fd0-b78b-809efd1a3b22" targetNamespace="http://schemas.microsoft.com/office/2006/metadata/properties" ma:root="true" ma:fieldsID="70bf55544f8788012ca393d664728e39" ns3:_="" ns4:_="">
    <xsd:import namespace="6fe1f590-083d-48f6-b332-7b5c93acfa0f"/>
    <xsd:import namespace="d69dad08-6a2c-4fd0-b78b-809efd1a3b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1f590-083d-48f6-b332-7b5c93acfa0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dad08-6a2c-4fd0-b78b-809efd1a3b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5E3A10-4492-4A5B-9523-E0AA9D5082ED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d69dad08-6a2c-4fd0-b78b-809efd1a3b22"/>
    <ds:schemaRef ds:uri="http://purl.org/dc/terms/"/>
    <ds:schemaRef ds:uri="http://schemas.microsoft.com/office/2006/metadata/properties"/>
    <ds:schemaRef ds:uri="6fe1f590-083d-48f6-b332-7b5c93acfa0f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6998BAC-4470-4FA6-9EC1-060FB5C74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1f590-083d-48f6-b332-7b5c93acfa0f"/>
    <ds:schemaRef ds:uri="d69dad08-6a2c-4fd0-b78b-809efd1a3b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174F23-E5AA-4480-A607-338B5A16D9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1994</TotalTime>
  <Words>1485</Words>
  <Application>Microsoft Office PowerPoint</Application>
  <PresentationFormat>Widescreen</PresentationFormat>
  <Paragraphs>189</Paragraphs>
  <Slides>54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3" baseType="lpstr">
      <vt:lpstr>Arial</vt:lpstr>
      <vt:lpstr>Bahnschrift Light SemiCondensed</vt:lpstr>
      <vt:lpstr>Calibri</vt:lpstr>
      <vt:lpstr>Calibri (corpo)</vt:lpstr>
      <vt:lpstr>Calibri Light</vt:lpstr>
      <vt:lpstr>Open Sans</vt:lpstr>
      <vt:lpstr>Times New Roman</vt:lpstr>
      <vt:lpstr>Wingdings</vt:lpstr>
      <vt:lpstr>Retrospectiva</vt:lpstr>
      <vt:lpstr>Metodologia de Pesquisa</vt:lpstr>
      <vt:lpstr>Pesquisa Empírica em Direito</vt:lpstr>
      <vt:lpstr>O que é?</vt:lpstr>
      <vt:lpstr>Importância da pesquisa empírica</vt:lpstr>
      <vt:lpstr>Princípios gerais da pesquisa empírica</vt:lpstr>
      <vt:lpstr>Pesquisa empírica: etapas essenciais</vt:lpstr>
      <vt:lpstr>Desenhos Experimentais</vt:lpstr>
      <vt:lpstr>Desenhos Observacionais</vt:lpstr>
      <vt:lpstr>Variáveis</vt:lpstr>
      <vt:lpstr>Variáveis quantitativas</vt:lpstr>
      <vt:lpstr>Variáveis qualitativas (ou categóricas)</vt:lpstr>
      <vt:lpstr>Pesquisas quantitativas e qualitativas</vt:lpstr>
      <vt:lpstr>Pesquisas quantitativas e qualitativas</vt:lpstr>
      <vt:lpstr>Apresentação do PowerPoint</vt:lpstr>
      <vt:lpstr>Apresentação do PowerPoint</vt:lpstr>
      <vt:lpstr>Principais técnicas qualitativas</vt:lpstr>
      <vt:lpstr>Para se aprofundar no assunto</vt:lpstr>
      <vt:lpstr>Apresentação do PowerPoint</vt:lpstr>
      <vt:lpstr>Jurimetria</vt:lpstr>
      <vt:lpstr>Pesquisa empírica: etapas essenciais</vt:lpstr>
      <vt:lpstr>Obtenção e codificação dos dados</vt:lpstr>
      <vt:lpstr>Identificação da população-alvo</vt:lpstr>
      <vt:lpstr>Geração dos dados</vt:lpstr>
      <vt:lpstr>Censo X Amostragem</vt:lpstr>
      <vt:lpstr>Amostragem: um pré-requisito para inferências válidas</vt:lpstr>
      <vt:lpstr>Amostragem probabilística</vt:lpstr>
      <vt:lpstr>Margem de erro e nível de confiança</vt:lpstr>
      <vt:lpstr>Codificação dos dados</vt:lpstr>
      <vt:lpstr>Unidades de análise e variáveis</vt:lpstr>
      <vt:lpstr>Análise dos dados</vt:lpstr>
      <vt:lpstr>Sumarização de dados: exemplos</vt:lpstr>
      <vt:lpstr>Medidas de tendência central e dispersão</vt:lpstr>
      <vt:lpstr>Tabelas e gráficos</vt:lpstr>
      <vt:lpstr>Tabelas e gráficos</vt:lpstr>
      <vt:lpstr>Inferências</vt:lpstr>
      <vt:lpstr>Inferências causais</vt:lpstr>
      <vt:lpstr>Correlação X Causalidade </vt:lpstr>
      <vt:lpstr>Controle estatístico </vt:lpstr>
      <vt:lpstr>É possível combinar quanti e quali!</vt:lpstr>
      <vt:lpstr>Vamos ver na prática?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Projeto de Pesquisa</dc:title>
  <dc:creator>Henrique Augusto Figueiredo Fulgêncio</dc:creator>
  <cp:lastModifiedBy>Henrique Augusto Figueiredo Fulgêncio</cp:lastModifiedBy>
  <cp:revision>41</cp:revision>
  <dcterms:created xsi:type="dcterms:W3CDTF">2024-11-01T04:34:56Z</dcterms:created>
  <dcterms:modified xsi:type="dcterms:W3CDTF">2024-11-16T21:22:40Z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0x01010088327A3DDC3E1D40BD6B289083744B97</vt:lpwstr>
  </property>
</Properties>
</file>