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handoutMasterIdLst>
    <p:handoutMasterId r:id="rId53"/>
  </p:handoutMasterIdLst>
  <p:sldIdLst>
    <p:sldId id="256" r:id="rId2"/>
    <p:sldId id="1632" r:id="rId3"/>
    <p:sldId id="1677" r:id="rId4"/>
    <p:sldId id="337" r:id="rId5"/>
    <p:sldId id="319" r:id="rId6"/>
    <p:sldId id="320" r:id="rId7"/>
    <p:sldId id="342" r:id="rId8"/>
    <p:sldId id="345" r:id="rId9"/>
    <p:sldId id="1678" r:id="rId10"/>
    <p:sldId id="343" r:id="rId11"/>
    <p:sldId id="322" r:id="rId12"/>
    <p:sldId id="321" r:id="rId13"/>
    <p:sldId id="323" r:id="rId14"/>
    <p:sldId id="346" r:id="rId15"/>
    <p:sldId id="324" r:id="rId16"/>
    <p:sldId id="325" r:id="rId17"/>
    <p:sldId id="326" r:id="rId18"/>
    <p:sldId id="327" r:id="rId19"/>
    <p:sldId id="328" r:id="rId20"/>
    <p:sldId id="329" r:id="rId21"/>
    <p:sldId id="1642" r:id="rId22"/>
    <p:sldId id="1659" r:id="rId23"/>
    <p:sldId id="1660" r:id="rId24"/>
    <p:sldId id="1662" r:id="rId25"/>
    <p:sldId id="1663" r:id="rId26"/>
    <p:sldId id="1661" r:id="rId27"/>
    <p:sldId id="1655" r:id="rId28"/>
    <p:sldId id="1656" r:id="rId29"/>
    <p:sldId id="1657" r:id="rId30"/>
    <p:sldId id="1658" r:id="rId31"/>
    <p:sldId id="1617" r:id="rId32"/>
    <p:sldId id="1641" r:id="rId33"/>
    <p:sldId id="1667" r:id="rId34"/>
    <p:sldId id="1666" r:id="rId35"/>
    <p:sldId id="1668" r:id="rId36"/>
    <p:sldId id="1669" r:id="rId37"/>
    <p:sldId id="1672" r:id="rId38"/>
    <p:sldId id="1673" r:id="rId39"/>
    <p:sldId id="1674" r:id="rId40"/>
    <p:sldId id="1675" r:id="rId41"/>
    <p:sldId id="1670" r:id="rId42"/>
    <p:sldId id="1680" r:id="rId43"/>
    <p:sldId id="1681" r:id="rId44"/>
    <p:sldId id="1665" r:id="rId45"/>
    <p:sldId id="1682" r:id="rId46"/>
    <p:sldId id="1646" r:id="rId47"/>
    <p:sldId id="1648" r:id="rId48"/>
    <p:sldId id="1649" r:id="rId49"/>
    <p:sldId id="1647" r:id="rId50"/>
    <p:sldId id="1683" r:id="rId51"/>
    <p:sldId id="1640" r:id="rId5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F3E559CA-50E3-4F55-8A1B-A62036C6BE7C}">
          <p14:sldIdLst>
            <p14:sldId id="256"/>
            <p14:sldId id="1632"/>
            <p14:sldId id="1677"/>
            <p14:sldId id="337"/>
            <p14:sldId id="319"/>
            <p14:sldId id="320"/>
            <p14:sldId id="342"/>
            <p14:sldId id="345"/>
            <p14:sldId id="1678"/>
            <p14:sldId id="343"/>
            <p14:sldId id="322"/>
            <p14:sldId id="321"/>
            <p14:sldId id="323"/>
            <p14:sldId id="346"/>
            <p14:sldId id="324"/>
            <p14:sldId id="325"/>
            <p14:sldId id="326"/>
            <p14:sldId id="327"/>
            <p14:sldId id="328"/>
            <p14:sldId id="329"/>
            <p14:sldId id="1642"/>
            <p14:sldId id="1659"/>
            <p14:sldId id="1660"/>
            <p14:sldId id="1662"/>
            <p14:sldId id="1663"/>
            <p14:sldId id="1661"/>
            <p14:sldId id="1655"/>
            <p14:sldId id="1656"/>
            <p14:sldId id="1657"/>
            <p14:sldId id="1658"/>
            <p14:sldId id="1617"/>
            <p14:sldId id="1641"/>
            <p14:sldId id="1667"/>
            <p14:sldId id="1666"/>
            <p14:sldId id="1668"/>
            <p14:sldId id="1669"/>
            <p14:sldId id="1672"/>
            <p14:sldId id="1673"/>
            <p14:sldId id="1674"/>
            <p14:sldId id="1675"/>
            <p14:sldId id="1670"/>
            <p14:sldId id="1680"/>
            <p14:sldId id="1681"/>
            <p14:sldId id="1665"/>
            <p14:sldId id="1682"/>
            <p14:sldId id="1646"/>
            <p14:sldId id="1648"/>
            <p14:sldId id="1649"/>
            <p14:sldId id="1647"/>
            <p14:sldId id="1683"/>
            <p14:sldId id="1640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14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402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07FB41-1191-497B-ADDD-72A67F1AC718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1B07F724-B0B8-441C-8F82-1ECBE1FC6425}">
      <dgm:prSet phldrT="[Texto]" phldr="0" custT="1"/>
      <dgm:spPr/>
      <dgm:t>
        <a:bodyPr/>
        <a:lstStyle/>
        <a:p>
          <a:r>
            <a:rPr lang="pt-BR" sz="1800" dirty="0"/>
            <a:t>Relacionamentos - final</a:t>
          </a:r>
        </a:p>
      </dgm:t>
    </dgm:pt>
    <dgm:pt modelId="{B688DDC4-3036-432E-B72C-0BD7D1F46DBC}" type="parTrans" cxnId="{BE117CF6-3824-4D35-A739-5F5EABB52A8B}">
      <dgm:prSet/>
      <dgm:spPr/>
      <dgm:t>
        <a:bodyPr/>
        <a:lstStyle/>
        <a:p>
          <a:endParaRPr lang="pt-BR"/>
        </a:p>
      </dgm:t>
    </dgm:pt>
    <dgm:pt modelId="{23430B4E-3B71-475C-B6FA-659524FEA935}" type="sibTrans" cxnId="{BE117CF6-3824-4D35-A739-5F5EABB52A8B}">
      <dgm:prSet/>
      <dgm:spPr/>
      <dgm:t>
        <a:bodyPr/>
        <a:lstStyle/>
        <a:p>
          <a:endParaRPr lang="pt-BR"/>
        </a:p>
      </dgm:t>
    </dgm:pt>
    <dgm:pt modelId="{51C91132-4812-4D83-853A-D5A5A603EBD8}">
      <dgm:prSet phldrT="[Texto]" phldr="0" custT="1"/>
      <dgm:spPr/>
      <dgm:t>
        <a:bodyPr/>
        <a:lstStyle/>
        <a:p>
          <a:pPr marL="0" algn="just"/>
          <a:r>
            <a:rPr lang="pt-BR" sz="1400" dirty="0"/>
            <a:t>- Problemas domésticos</a:t>
          </a:r>
        </a:p>
        <a:p>
          <a:pPr marL="0" algn="just"/>
          <a:r>
            <a:rPr lang="pt-BR" sz="1400" dirty="0"/>
            <a:t>- Dívida</a:t>
          </a:r>
        </a:p>
        <a:p>
          <a:pPr marL="0" indent="0" algn="l">
            <a:tabLst>
              <a:tab pos="180975" algn="l"/>
            </a:tabLst>
          </a:pPr>
          <a:r>
            <a:rPr lang="pt-BR" sz="1400" dirty="0"/>
            <a:t>- Infidelidade</a:t>
          </a:r>
          <a:br>
            <a:rPr lang="pt-BR" sz="1800" dirty="0"/>
          </a:br>
          <a:endParaRPr lang="pt-BR" sz="500" dirty="0"/>
        </a:p>
      </dgm:t>
    </dgm:pt>
    <dgm:pt modelId="{F9577286-379A-4A4C-897D-2EADF89E8FA2}" type="parTrans" cxnId="{A79C1CFE-22F6-47BB-A85A-7C37B8F80DE0}">
      <dgm:prSet/>
      <dgm:spPr/>
      <dgm:t>
        <a:bodyPr/>
        <a:lstStyle/>
        <a:p>
          <a:endParaRPr lang="pt-BR"/>
        </a:p>
      </dgm:t>
    </dgm:pt>
    <dgm:pt modelId="{DAF960D5-9EE4-401E-9BAC-57380CE3E53B}" type="sibTrans" cxnId="{A79C1CFE-22F6-47BB-A85A-7C37B8F80DE0}">
      <dgm:prSet/>
      <dgm:spPr/>
      <dgm:t>
        <a:bodyPr/>
        <a:lstStyle/>
        <a:p>
          <a:endParaRPr lang="pt-BR"/>
        </a:p>
      </dgm:t>
    </dgm:pt>
    <dgm:pt modelId="{CF15DF9C-DD05-4384-B701-9C3BE725FCEE}">
      <dgm:prSet phldrT="[Texto]" phldr="0" custT="1"/>
      <dgm:spPr/>
      <dgm:t>
        <a:bodyPr/>
        <a:lstStyle/>
        <a:p>
          <a:r>
            <a:rPr lang="pt-BR" sz="1600" dirty="0"/>
            <a:t>Causas do rompimento</a:t>
          </a:r>
        </a:p>
      </dgm:t>
    </dgm:pt>
    <dgm:pt modelId="{6C543AB9-3F30-4E25-B535-EE636AB19307}" type="sibTrans" cxnId="{257950F5-55B5-4C4C-960C-3E97417EA233}">
      <dgm:prSet/>
      <dgm:spPr/>
      <dgm:t>
        <a:bodyPr/>
        <a:lstStyle/>
        <a:p>
          <a:endParaRPr lang="pt-BR"/>
        </a:p>
      </dgm:t>
    </dgm:pt>
    <dgm:pt modelId="{746413AD-19BD-4991-8E1F-70D4159DBE74}" type="parTrans" cxnId="{257950F5-55B5-4C4C-960C-3E97417EA233}">
      <dgm:prSet/>
      <dgm:spPr/>
      <dgm:t>
        <a:bodyPr/>
        <a:lstStyle/>
        <a:p>
          <a:endParaRPr lang="pt-BR"/>
        </a:p>
      </dgm:t>
    </dgm:pt>
    <dgm:pt modelId="{2BF63170-3345-402A-91AE-9682B00EB587}">
      <dgm:prSet phldrT="[Texto]"/>
      <dgm:spPr/>
      <dgm:t>
        <a:bodyPr/>
        <a:lstStyle/>
        <a:p>
          <a:endParaRPr lang="pt-BR" sz="400" dirty="0"/>
        </a:p>
      </dgm:t>
    </dgm:pt>
    <dgm:pt modelId="{D13BFB4E-B50A-4F33-82AD-F42359764D05}" type="sibTrans" cxnId="{245A9F17-9C8E-43BF-92E6-7C49A2B66F18}">
      <dgm:prSet/>
      <dgm:spPr/>
      <dgm:t>
        <a:bodyPr/>
        <a:lstStyle/>
        <a:p>
          <a:endParaRPr lang="pt-BR"/>
        </a:p>
      </dgm:t>
    </dgm:pt>
    <dgm:pt modelId="{5BA012D8-E6D6-48F2-BBCD-DD8B4B331B8D}" type="parTrans" cxnId="{245A9F17-9C8E-43BF-92E6-7C49A2B66F18}">
      <dgm:prSet/>
      <dgm:spPr/>
      <dgm:t>
        <a:bodyPr/>
        <a:lstStyle/>
        <a:p>
          <a:endParaRPr lang="pt-BR"/>
        </a:p>
      </dgm:t>
    </dgm:pt>
    <dgm:pt modelId="{58F0932C-A341-410A-993A-D4E478CAB458}">
      <dgm:prSet phldrT="[Texto]" phldr="0" custT="1"/>
      <dgm:spPr/>
      <dgm:t>
        <a:bodyPr/>
        <a:lstStyle/>
        <a:p>
          <a:r>
            <a:rPr lang="pt-BR" sz="1600" dirty="0"/>
            <a:t>Ações de rompimento	</a:t>
          </a:r>
        </a:p>
      </dgm:t>
    </dgm:pt>
    <dgm:pt modelId="{2931BAB5-E937-4D4D-8BA9-E8FDEC346CCD}" type="parTrans" cxnId="{A862A53F-63AE-43CE-8CD4-5FE3E2CAE1FD}">
      <dgm:prSet/>
      <dgm:spPr/>
      <dgm:t>
        <a:bodyPr/>
        <a:lstStyle/>
        <a:p>
          <a:endParaRPr lang="pt-BR"/>
        </a:p>
      </dgm:t>
    </dgm:pt>
    <dgm:pt modelId="{17025315-6629-40B6-B3BC-8E43434629E6}" type="sibTrans" cxnId="{A862A53F-63AE-43CE-8CD4-5FE3E2CAE1FD}">
      <dgm:prSet/>
      <dgm:spPr/>
      <dgm:t>
        <a:bodyPr/>
        <a:lstStyle/>
        <a:p>
          <a:endParaRPr lang="pt-BR"/>
        </a:p>
      </dgm:t>
    </dgm:pt>
    <dgm:pt modelId="{E654C9C2-1FDB-4399-8E8B-6424D84CDEEC}">
      <dgm:prSet phldrT="[Texto]"/>
      <dgm:spPr/>
      <dgm:t>
        <a:bodyPr/>
        <a:lstStyle/>
        <a:p>
          <a:endParaRPr lang="pt-BR" sz="900" dirty="0"/>
        </a:p>
      </dgm:t>
    </dgm:pt>
    <dgm:pt modelId="{8ECB9995-41FA-445E-990B-0285F4CB3F06}" type="parTrans" cxnId="{C2D8C5E4-4D8E-476E-B280-27C8564F5DEE}">
      <dgm:prSet/>
      <dgm:spPr/>
      <dgm:t>
        <a:bodyPr/>
        <a:lstStyle/>
        <a:p>
          <a:endParaRPr lang="pt-BR"/>
        </a:p>
      </dgm:t>
    </dgm:pt>
    <dgm:pt modelId="{2FA386B1-1DEE-4870-8833-EB90C9242CED}" type="sibTrans" cxnId="{C2D8C5E4-4D8E-476E-B280-27C8564F5DEE}">
      <dgm:prSet/>
      <dgm:spPr/>
      <dgm:t>
        <a:bodyPr/>
        <a:lstStyle/>
        <a:p>
          <a:endParaRPr lang="pt-BR"/>
        </a:p>
      </dgm:t>
    </dgm:pt>
    <dgm:pt modelId="{6341363E-F8F3-4231-9F78-22B535F2C43B}">
      <dgm:prSet phldrT="[Texto]" phldr="0" custT="1"/>
      <dgm:spPr/>
      <dgm:t>
        <a:bodyPr/>
        <a:lstStyle/>
        <a:p>
          <a:pPr algn="just"/>
          <a:r>
            <a:rPr lang="pt-BR" sz="1400" dirty="0"/>
            <a:t>- Sofrimento mental</a:t>
          </a:r>
        </a:p>
        <a:p>
          <a:pPr algn="just"/>
          <a:r>
            <a:rPr lang="pt-BR" sz="1400" dirty="0"/>
            <a:t>- Ficar sem moradia</a:t>
          </a:r>
        </a:p>
        <a:p>
          <a:pPr algn="just"/>
          <a:r>
            <a:rPr lang="pt-BR" sz="1400" dirty="0"/>
            <a:t>- Perder amigos</a:t>
          </a:r>
        </a:p>
      </dgm:t>
    </dgm:pt>
    <dgm:pt modelId="{74E87A61-C554-42F6-B0E7-DF24C8ABBAC0}" type="parTrans" cxnId="{E7D79BC3-4488-4696-B042-D4FEE13639CE}">
      <dgm:prSet/>
      <dgm:spPr/>
      <dgm:t>
        <a:bodyPr/>
        <a:lstStyle/>
        <a:p>
          <a:endParaRPr lang="pt-BR"/>
        </a:p>
      </dgm:t>
    </dgm:pt>
    <dgm:pt modelId="{B210CCB0-AAB6-408D-AFA4-8A0E419C6EB6}" type="sibTrans" cxnId="{E7D79BC3-4488-4696-B042-D4FEE13639CE}">
      <dgm:prSet/>
      <dgm:spPr/>
      <dgm:t>
        <a:bodyPr/>
        <a:lstStyle/>
        <a:p>
          <a:endParaRPr lang="pt-BR"/>
        </a:p>
      </dgm:t>
    </dgm:pt>
    <dgm:pt modelId="{66FD2708-F3F8-4CB4-85B5-48AF22B1D195}">
      <dgm:prSet phldrT="[Texto]" phldr="0" custT="1"/>
      <dgm:spPr/>
      <dgm:t>
        <a:bodyPr/>
        <a:lstStyle/>
        <a:p>
          <a:r>
            <a:rPr lang="pt-BR" sz="1600" dirty="0"/>
            <a:t>Consequências do rompimento</a:t>
          </a:r>
        </a:p>
      </dgm:t>
    </dgm:pt>
    <dgm:pt modelId="{48C06AD5-0B60-471F-AD4A-73A399CCA23E}" type="parTrans" cxnId="{50128B8F-0661-49DC-BAD9-532CC664355C}">
      <dgm:prSet/>
      <dgm:spPr/>
      <dgm:t>
        <a:bodyPr/>
        <a:lstStyle/>
        <a:p>
          <a:endParaRPr lang="pt-BR"/>
        </a:p>
      </dgm:t>
    </dgm:pt>
    <dgm:pt modelId="{5DB1C957-D7D6-47B7-AD45-484CA37D44CD}" type="sibTrans" cxnId="{50128B8F-0661-49DC-BAD9-532CC664355C}">
      <dgm:prSet/>
      <dgm:spPr/>
      <dgm:t>
        <a:bodyPr/>
        <a:lstStyle/>
        <a:p>
          <a:endParaRPr lang="pt-BR"/>
        </a:p>
      </dgm:t>
    </dgm:pt>
    <dgm:pt modelId="{00B53F37-15CE-4567-8BD2-0F481969C795}">
      <dgm:prSet phldrT="[Texto]"/>
      <dgm:spPr/>
      <dgm:t>
        <a:bodyPr/>
        <a:lstStyle/>
        <a:p>
          <a:endParaRPr lang="pt-BR" sz="900" dirty="0"/>
        </a:p>
      </dgm:t>
    </dgm:pt>
    <dgm:pt modelId="{5616A7D6-A9CD-4A8B-B3CA-916D0FA12A1C}" type="parTrans" cxnId="{BDF839ED-C4C0-4052-AD85-C8B9D697D3F1}">
      <dgm:prSet/>
      <dgm:spPr/>
      <dgm:t>
        <a:bodyPr/>
        <a:lstStyle/>
        <a:p>
          <a:endParaRPr lang="pt-BR"/>
        </a:p>
      </dgm:t>
    </dgm:pt>
    <dgm:pt modelId="{F31C1777-5F40-4887-B28E-4F6FC9F5CBB6}" type="sibTrans" cxnId="{BDF839ED-C4C0-4052-AD85-C8B9D697D3F1}">
      <dgm:prSet/>
      <dgm:spPr/>
      <dgm:t>
        <a:bodyPr/>
        <a:lstStyle/>
        <a:p>
          <a:endParaRPr lang="pt-BR"/>
        </a:p>
      </dgm:t>
    </dgm:pt>
    <dgm:pt modelId="{88656AF5-73ED-4F6F-A312-CAF119B8C43F}">
      <dgm:prSet phldrT="[Texto]" phldr="0" custT="1"/>
      <dgm:spPr/>
      <dgm:t>
        <a:bodyPr/>
        <a:lstStyle/>
        <a:p>
          <a:pPr algn="just"/>
          <a:r>
            <a:rPr lang="pt-BR" sz="1400" dirty="0"/>
            <a:t>- Dormir no carro</a:t>
          </a:r>
        </a:p>
        <a:p>
          <a:pPr algn="just"/>
          <a:r>
            <a:rPr lang="pt-BR" sz="1400" dirty="0"/>
            <a:t>- Ficar na casa de amigos</a:t>
          </a:r>
        </a:p>
        <a:p>
          <a:pPr algn="just"/>
          <a:r>
            <a:rPr lang="pt-BR" sz="1400" dirty="0"/>
            <a:t>- Parar de fazer coisas a dois</a:t>
          </a:r>
          <a:endParaRPr lang="pt-BR" sz="1200" dirty="0"/>
        </a:p>
      </dgm:t>
    </dgm:pt>
    <dgm:pt modelId="{AE0DC180-3E19-4DB5-88ED-791E9D51DAF6}" type="parTrans" cxnId="{D96432EB-0841-4C4F-8C12-96AE20B91CF8}">
      <dgm:prSet/>
      <dgm:spPr/>
      <dgm:t>
        <a:bodyPr/>
        <a:lstStyle/>
        <a:p>
          <a:endParaRPr lang="pt-BR"/>
        </a:p>
      </dgm:t>
    </dgm:pt>
    <dgm:pt modelId="{047A6E1D-75DC-415C-BCB2-494E0381AD70}" type="sibTrans" cxnId="{D96432EB-0841-4C4F-8C12-96AE20B91CF8}">
      <dgm:prSet/>
      <dgm:spPr/>
      <dgm:t>
        <a:bodyPr/>
        <a:lstStyle/>
        <a:p>
          <a:endParaRPr lang="pt-BR"/>
        </a:p>
      </dgm:t>
    </dgm:pt>
    <dgm:pt modelId="{4D461082-CB02-4E0E-8346-63B6C0C2E034}" type="pres">
      <dgm:prSet presAssocID="{7307FB41-1191-497B-ADDD-72A67F1AC71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9F08532-0742-4AC8-82F0-800B05771941}" type="pres">
      <dgm:prSet presAssocID="{1B07F724-B0B8-441C-8F82-1ECBE1FC6425}" presName="root" presStyleCnt="0"/>
      <dgm:spPr/>
    </dgm:pt>
    <dgm:pt modelId="{BE61E905-1935-4E1D-B046-E3032A005465}" type="pres">
      <dgm:prSet presAssocID="{1B07F724-B0B8-441C-8F82-1ECBE1FC6425}" presName="rootComposite" presStyleCnt="0"/>
      <dgm:spPr/>
    </dgm:pt>
    <dgm:pt modelId="{49BD0469-CB88-4278-96C2-EC2BB9206698}" type="pres">
      <dgm:prSet presAssocID="{1B07F724-B0B8-441C-8F82-1ECBE1FC6425}" presName="rootText" presStyleLbl="node1" presStyleIdx="0" presStyleCnt="1" custScaleX="217681" custScaleY="178181"/>
      <dgm:spPr/>
    </dgm:pt>
    <dgm:pt modelId="{F3917191-DCB3-4C61-BB6C-049AE2472CFF}" type="pres">
      <dgm:prSet presAssocID="{1B07F724-B0B8-441C-8F82-1ECBE1FC6425}" presName="rootConnector" presStyleLbl="node1" presStyleIdx="0" presStyleCnt="1"/>
      <dgm:spPr/>
    </dgm:pt>
    <dgm:pt modelId="{C420B88F-02B5-419C-AC7D-8670F7BED7C5}" type="pres">
      <dgm:prSet presAssocID="{1B07F724-B0B8-441C-8F82-1ECBE1FC6425}" presName="childShape" presStyleCnt="0"/>
      <dgm:spPr/>
    </dgm:pt>
    <dgm:pt modelId="{8DCB3002-E220-4A78-9A20-26F57C888643}" type="pres">
      <dgm:prSet presAssocID="{F9577286-379A-4A4C-897D-2EADF89E8FA2}" presName="Name13" presStyleLbl="parChTrans1D2" presStyleIdx="0" presStyleCnt="6"/>
      <dgm:spPr/>
    </dgm:pt>
    <dgm:pt modelId="{30149CFC-1FCF-4D3D-8097-9CB31F5E035A}" type="pres">
      <dgm:prSet presAssocID="{51C91132-4812-4D83-853A-D5A5A603EBD8}" presName="childText" presStyleLbl="bgAcc1" presStyleIdx="0" presStyleCnt="6" custScaleX="273066" custScaleY="197807" custLinFactX="118337" custLinFactNeighborX="200000" custLinFactNeighborY="23743">
        <dgm:presLayoutVars>
          <dgm:bulletEnabled val="1"/>
        </dgm:presLayoutVars>
      </dgm:prSet>
      <dgm:spPr/>
    </dgm:pt>
    <dgm:pt modelId="{7BA42BEC-589A-4EEE-8AD4-94763226F2BC}" type="pres">
      <dgm:prSet presAssocID="{AE0DC180-3E19-4DB5-88ED-791E9D51DAF6}" presName="Name13" presStyleLbl="parChTrans1D2" presStyleIdx="1" presStyleCnt="6"/>
      <dgm:spPr/>
    </dgm:pt>
    <dgm:pt modelId="{9995DBC8-82B6-4975-8696-FA6F4D02FC35}" type="pres">
      <dgm:prSet presAssocID="{88656AF5-73ED-4F6F-A312-CAF119B8C43F}" presName="childText" presStyleLbl="bgAcc1" presStyleIdx="1" presStyleCnt="6" custScaleX="273066" custScaleY="197807" custLinFactX="140338" custLinFactY="28509" custLinFactNeighborX="200000" custLinFactNeighborY="100000">
        <dgm:presLayoutVars>
          <dgm:bulletEnabled val="1"/>
        </dgm:presLayoutVars>
      </dgm:prSet>
      <dgm:spPr/>
    </dgm:pt>
    <dgm:pt modelId="{11D6AEF7-7C65-4C2B-85EF-56185120E052}" type="pres">
      <dgm:prSet presAssocID="{74E87A61-C554-42F6-B0E7-DF24C8ABBAC0}" presName="Name13" presStyleLbl="parChTrans1D2" presStyleIdx="2" presStyleCnt="6"/>
      <dgm:spPr/>
    </dgm:pt>
    <dgm:pt modelId="{A9EF5D32-93C6-4E33-9F3F-6BF5A94FD542}" type="pres">
      <dgm:prSet presAssocID="{6341363E-F8F3-4231-9F78-22B535F2C43B}" presName="childText" presStyleLbl="bgAcc1" presStyleIdx="2" presStyleCnt="6" custScaleX="273066" custScaleY="197807" custLinFactX="113900" custLinFactY="100000" custLinFactNeighborX="200000" custLinFactNeighborY="135167">
        <dgm:presLayoutVars>
          <dgm:bulletEnabled val="1"/>
        </dgm:presLayoutVars>
      </dgm:prSet>
      <dgm:spPr/>
    </dgm:pt>
    <dgm:pt modelId="{8A29BBE3-1C02-4C59-9EE1-99A32446754E}" type="pres">
      <dgm:prSet presAssocID="{746413AD-19BD-4991-8E1F-70D4159DBE74}" presName="Name13" presStyleLbl="parChTrans1D2" presStyleIdx="3" presStyleCnt="6"/>
      <dgm:spPr/>
    </dgm:pt>
    <dgm:pt modelId="{190CFA2D-7FDF-46B7-BAF2-E2B510E2965A}" type="pres">
      <dgm:prSet presAssocID="{CF15DF9C-DD05-4384-B701-9C3BE725FCEE}" presName="childText" presStyleLbl="bgAcc1" presStyleIdx="3" presStyleCnt="6" custScaleX="247142" custScaleY="76414" custLinFactY="-284481" custLinFactNeighborX="23531" custLinFactNeighborY="-300000">
        <dgm:presLayoutVars>
          <dgm:bulletEnabled val="1"/>
        </dgm:presLayoutVars>
      </dgm:prSet>
      <dgm:spPr/>
    </dgm:pt>
    <dgm:pt modelId="{FE25B3A1-2BAA-45A4-9097-D130A382BBF8}" type="pres">
      <dgm:prSet presAssocID="{2931BAB5-E937-4D4D-8BA9-E8FDEC346CCD}" presName="Name13" presStyleLbl="parChTrans1D2" presStyleIdx="4" presStyleCnt="6"/>
      <dgm:spPr/>
    </dgm:pt>
    <dgm:pt modelId="{042C29A8-ADF2-45E7-B250-F344397F6C02}" type="pres">
      <dgm:prSet presAssocID="{58F0932C-A341-410A-993A-D4E478CAB458}" presName="childText" presStyleLbl="bgAcc1" presStyleIdx="4" presStyleCnt="6" custScaleX="247142" custScaleY="76414" custLinFactY="-156478" custLinFactNeighborX="34967" custLinFactNeighborY="-200000">
        <dgm:presLayoutVars>
          <dgm:bulletEnabled val="1"/>
        </dgm:presLayoutVars>
      </dgm:prSet>
      <dgm:spPr/>
    </dgm:pt>
    <dgm:pt modelId="{9A0D89CD-0E7C-409F-ACF7-A5E61B88AA93}" type="pres">
      <dgm:prSet presAssocID="{48C06AD5-0B60-471F-AD4A-73A399CCA23E}" presName="Name13" presStyleLbl="parChTrans1D2" presStyleIdx="5" presStyleCnt="6"/>
      <dgm:spPr/>
    </dgm:pt>
    <dgm:pt modelId="{8E279341-82E6-42DF-A953-3559B53C9848}" type="pres">
      <dgm:prSet presAssocID="{66FD2708-F3F8-4CB4-85B5-48AF22B1D195}" presName="childText" presStyleLbl="bgAcc1" presStyleIdx="5" presStyleCnt="6" custScaleX="238363" custScaleY="95809" custLinFactY="-37737" custLinFactNeighborX="31545" custLinFactNeighborY="-100000">
        <dgm:presLayoutVars>
          <dgm:bulletEnabled val="1"/>
        </dgm:presLayoutVars>
      </dgm:prSet>
      <dgm:spPr/>
    </dgm:pt>
  </dgm:ptLst>
  <dgm:cxnLst>
    <dgm:cxn modelId="{C7446001-B98A-487F-AE1E-9E6519DE6C48}" type="presOf" srcId="{51C91132-4812-4D83-853A-D5A5A603EBD8}" destId="{30149CFC-1FCF-4D3D-8097-9CB31F5E035A}" srcOrd="0" destOrd="0" presId="urn:microsoft.com/office/officeart/2005/8/layout/hierarchy3"/>
    <dgm:cxn modelId="{5E2D0B06-3F06-4199-A3B6-479D0E5A2EE3}" type="presOf" srcId="{2931BAB5-E937-4D4D-8BA9-E8FDEC346CCD}" destId="{FE25B3A1-2BAA-45A4-9097-D130A382BBF8}" srcOrd="0" destOrd="0" presId="urn:microsoft.com/office/officeart/2005/8/layout/hierarchy3"/>
    <dgm:cxn modelId="{07089C10-18E0-44B0-8745-7C716C340896}" type="presOf" srcId="{2BF63170-3345-402A-91AE-9682B00EB587}" destId="{190CFA2D-7FDF-46B7-BAF2-E2B510E2965A}" srcOrd="0" destOrd="1" presId="urn:microsoft.com/office/officeart/2005/8/layout/hierarchy3"/>
    <dgm:cxn modelId="{3A8D9414-C6BE-4E1D-8CA2-CAE68282B654}" type="presOf" srcId="{746413AD-19BD-4991-8E1F-70D4159DBE74}" destId="{8A29BBE3-1C02-4C59-9EE1-99A32446754E}" srcOrd="0" destOrd="0" presId="urn:microsoft.com/office/officeart/2005/8/layout/hierarchy3"/>
    <dgm:cxn modelId="{245A9F17-9C8E-43BF-92E6-7C49A2B66F18}" srcId="{CF15DF9C-DD05-4384-B701-9C3BE725FCEE}" destId="{2BF63170-3345-402A-91AE-9682B00EB587}" srcOrd="0" destOrd="0" parTransId="{5BA012D8-E6D6-48F2-BBCD-DD8B4B331B8D}" sibTransId="{D13BFB4E-B50A-4F33-82AD-F42359764D05}"/>
    <dgm:cxn modelId="{627A981C-CA52-4B4E-B38C-DA6DE6FC25B1}" type="presOf" srcId="{1B07F724-B0B8-441C-8F82-1ECBE1FC6425}" destId="{49BD0469-CB88-4278-96C2-EC2BB9206698}" srcOrd="0" destOrd="0" presId="urn:microsoft.com/office/officeart/2005/8/layout/hierarchy3"/>
    <dgm:cxn modelId="{225E0D39-75D2-4580-B2AB-EF5576D33282}" type="presOf" srcId="{00B53F37-15CE-4567-8BD2-0F481969C795}" destId="{8E279341-82E6-42DF-A953-3559B53C9848}" srcOrd="0" destOrd="1" presId="urn:microsoft.com/office/officeart/2005/8/layout/hierarchy3"/>
    <dgm:cxn modelId="{BD60A53D-A45B-49EB-8DF2-41BC6B4234D7}" type="presOf" srcId="{F9577286-379A-4A4C-897D-2EADF89E8FA2}" destId="{8DCB3002-E220-4A78-9A20-26F57C888643}" srcOrd="0" destOrd="0" presId="urn:microsoft.com/office/officeart/2005/8/layout/hierarchy3"/>
    <dgm:cxn modelId="{A862A53F-63AE-43CE-8CD4-5FE3E2CAE1FD}" srcId="{1B07F724-B0B8-441C-8F82-1ECBE1FC6425}" destId="{58F0932C-A341-410A-993A-D4E478CAB458}" srcOrd="4" destOrd="0" parTransId="{2931BAB5-E937-4D4D-8BA9-E8FDEC346CCD}" sibTransId="{17025315-6629-40B6-B3BC-8E43434629E6}"/>
    <dgm:cxn modelId="{F3766863-E0F9-40C6-B55F-86B3C19AD983}" type="presOf" srcId="{48C06AD5-0B60-471F-AD4A-73A399CCA23E}" destId="{9A0D89CD-0E7C-409F-ACF7-A5E61B88AA93}" srcOrd="0" destOrd="0" presId="urn:microsoft.com/office/officeart/2005/8/layout/hierarchy3"/>
    <dgm:cxn modelId="{12917E66-60A2-4434-9EDF-EC2FED3E9664}" type="presOf" srcId="{66FD2708-F3F8-4CB4-85B5-48AF22B1D195}" destId="{8E279341-82E6-42DF-A953-3559B53C9848}" srcOrd="0" destOrd="0" presId="urn:microsoft.com/office/officeart/2005/8/layout/hierarchy3"/>
    <dgm:cxn modelId="{43E5BB72-0AFC-4237-9CD1-5B9E887EFC6C}" type="presOf" srcId="{1B07F724-B0B8-441C-8F82-1ECBE1FC6425}" destId="{F3917191-DCB3-4C61-BB6C-049AE2472CFF}" srcOrd="1" destOrd="0" presId="urn:microsoft.com/office/officeart/2005/8/layout/hierarchy3"/>
    <dgm:cxn modelId="{8A822D53-400C-4DD3-80C3-57BB7B9475D8}" type="presOf" srcId="{74E87A61-C554-42F6-B0E7-DF24C8ABBAC0}" destId="{11D6AEF7-7C65-4C2B-85EF-56185120E052}" srcOrd="0" destOrd="0" presId="urn:microsoft.com/office/officeart/2005/8/layout/hierarchy3"/>
    <dgm:cxn modelId="{7EE91D7D-B828-4CF1-B25B-E7F98561DFB7}" type="presOf" srcId="{88656AF5-73ED-4F6F-A312-CAF119B8C43F}" destId="{9995DBC8-82B6-4975-8696-FA6F4D02FC35}" srcOrd="0" destOrd="0" presId="urn:microsoft.com/office/officeart/2005/8/layout/hierarchy3"/>
    <dgm:cxn modelId="{B3F2D581-5218-435C-9019-C593A6BD6180}" type="presOf" srcId="{E654C9C2-1FDB-4399-8E8B-6424D84CDEEC}" destId="{042C29A8-ADF2-45E7-B250-F344397F6C02}" srcOrd="0" destOrd="1" presId="urn:microsoft.com/office/officeart/2005/8/layout/hierarchy3"/>
    <dgm:cxn modelId="{50128B8F-0661-49DC-BAD9-532CC664355C}" srcId="{1B07F724-B0B8-441C-8F82-1ECBE1FC6425}" destId="{66FD2708-F3F8-4CB4-85B5-48AF22B1D195}" srcOrd="5" destOrd="0" parTransId="{48C06AD5-0B60-471F-AD4A-73A399CCA23E}" sibTransId="{5DB1C957-D7D6-47B7-AD45-484CA37D44CD}"/>
    <dgm:cxn modelId="{1E2A679B-2893-4022-A9AB-59A1D7A8C6AD}" type="presOf" srcId="{7307FB41-1191-497B-ADDD-72A67F1AC718}" destId="{4D461082-CB02-4E0E-8346-63B6C0C2E034}" srcOrd="0" destOrd="0" presId="urn:microsoft.com/office/officeart/2005/8/layout/hierarchy3"/>
    <dgm:cxn modelId="{07A63FA0-0053-4EC9-9A57-FD9693CE98E8}" type="presOf" srcId="{6341363E-F8F3-4231-9F78-22B535F2C43B}" destId="{A9EF5D32-93C6-4E33-9F3F-6BF5A94FD542}" srcOrd="0" destOrd="0" presId="urn:microsoft.com/office/officeart/2005/8/layout/hierarchy3"/>
    <dgm:cxn modelId="{E7D79BC3-4488-4696-B042-D4FEE13639CE}" srcId="{1B07F724-B0B8-441C-8F82-1ECBE1FC6425}" destId="{6341363E-F8F3-4231-9F78-22B535F2C43B}" srcOrd="2" destOrd="0" parTransId="{74E87A61-C554-42F6-B0E7-DF24C8ABBAC0}" sibTransId="{B210CCB0-AAB6-408D-AFA4-8A0E419C6EB6}"/>
    <dgm:cxn modelId="{F3E0DFD6-A005-4751-93F2-D1C0C9060996}" type="presOf" srcId="{CF15DF9C-DD05-4384-B701-9C3BE725FCEE}" destId="{190CFA2D-7FDF-46B7-BAF2-E2B510E2965A}" srcOrd="0" destOrd="0" presId="urn:microsoft.com/office/officeart/2005/8/layout/hierarchy3"/>
    <dgm:cxn modelId="{93F5C2D9-4711-4086-B6D4-BE2B8F03EECE}" type="presOf" srcId="{58F0932C-A341-410A-993A-D4E478CAB458}" destId="{042C29A8-ADF2-45E7-B250-F344397F6C02}" srcOrd="0" destOrd="0" presId="urn:microsoft.com/office/officeart/2005/8/layout/hierarchy3"/>
    <dgm:cxn modelId="{C2D8C5E4-4D8E-476E-B280-27C8564F5DEE}" srcId="{58F0932C-A341-410A-993A-D4E478CAB458}" destId="{E654C9C2-1FDB-4399-8E8B-6424D84CDEEC}" srcOrd="0" destOrd="0" parTransId="{8ECB9995-41FA-445E-990B-0285F4CB3F06}" sibTransId="{2FA386B1-1DEE-4870-8833-EB90C9242CED}"/>
    <dgm:cxn modelId="{D96432EB-0841-4C4F-8C12-96AE20B91CF8}" srcId="{1B07F724-B0B8-441C-8F82-1ECBE1FC6425}" destId="{88656AF5-73ED-4F6F-A312-CAF119B8C43F}" srcOrd="1" destOrd="0" parTransId="{AE0DC180-3E19-4DB5-88ED-791E9D51DAF6}" sibTransId="{047A6E1D-75DC-415C-BCB2-494E0381AD70}"/>
    <dgm:cxn modelId="{BDF839ED-C4C0-4052-AD85-C8B9D697D3F1}" srcId="{66FD2708-F3F8-4CB4-85B5-48AF22B1D195}" destId="{00B53F37-15CE-4567-8BD2-0F481969C795}" srcOrd="0" destOrd="0" parTransId="{5616A7D6-A9CD-4A8B-B3CA-916D0FA12A1C}" sibTransId="{F31C1777-5F40-4887-B28E-4F6FC9F5CBB6}"/>
    <dgm:cxn modelId="{257950F5-55B5-4C4C-960C-3E97417EA233}" srcId="{1B07F724-B0B8-441C-8F82-1ECBE1FC6425}" destId="{CF15DF9C-DD05-4384-B701-9C3BE725FCEE}" srcOrd="3" destOrd="0" parTransId="{746413AD-19BD-4991-8E1F-70D4159DBE74}" sibTransId="{6C543AB9-3F30-4E25-B535-EE636AB19307}"/>
    <dgm:cxn modelId="{BE117CF6-3824-4D35-A739-5F5EABB52A8B}" srcId="{7307FB41-1191-497B-ADDD-72A67F1AC718}" destId="{1B07F724-B0B8-441C-8F82-1ECBE1FC6425}" srcOrd="0" destOrd="0" parTransId="{B688DDC4-3036-432E-B72C-0BD7D1F46DBC}" sibTransId="{23430B4E-3B71-475C-B6FA-659524FEA935}"/>
    <dgm:cxn modelId="{A79C1CFE-22F6-47BB-A85A-7C37B8F80DE0}" srcId="{1B07F724-B0B8-441C-8F82-1ECBE1FC6425}" destId="{51C91132-4812-4D83-853A-D5A5A603EBD8}" srcOrd="0" destOrd="0" parTransId="{F9577286-379A-4A4C-897D-2EADF89E8FA2}" sibTransId="{DAF960D5-9EE4-401E-9BAC-57380CE3E53B}"/>
    <dgm:cxn modelId="{574A81FF-78C0-404A-9ECA-DF520A9FB725}" type="presOf" srcId="{AE0DC180-3E19-4DB5-88ED-791E9D51DAF6}" destId="{7BA42BEC-589A-4EEE-8AD4-94763226F2BC}" srcOrd="0" destOrd="0" presId="urn:microsoft.com/office/officeart/2005/8/layout/hierarchy3"/>
    <dgm:cxn modelId="{4890B39E-6D3F-4BD4-A630-A1632E753CA2}" type="presParOf" srcId="{4D461082-CB02-4E0E-8346-63B6C0C2E034}" destId="{A9F08532-0742-4AC8-82F0-800B05771941}" srcOrd="0" destOrd="0" presId="urn:microsoft.com/office/officeart/2005/8/layout/hierarchy3"/>
    <dgm:cxn modelId="{51011927-7508-447B-8C50-322ECF520D01}" type="presParOf" srcId="{A9F08532-0742-4AC8-82F0-800B05771941}" destId="{BE61E905-1935-4E1D-B046-E3032A005465}" srcOrd="0" destOrd="0" presId="urn:microsoft.com/office/officeart/2005/8/layout/hierarchy3"/>
    <dgm:cxn modelId="{FFF582B9-1BF2-466D-992C-857559A4AD7B}" type="presParOf" srcId="{BE61E905-1935-4E1D-B046-E3032A005465}" destId="{49BD0469-CB88-4278-96C2-EC2BB9206698}" srcOrd="0" destOrd="0" presId="urn:microsoft.com/office/officeart/2005/8/layout/hierarchy3"/>
    <dgm:cxn modelId="{10EFE491-6785-432B-9A8B-8AA13BD0AD4A}" type="presParOf" srcId="{BE61E905-1935-4E1D-B046-E3032A005465}" destId="{F3917191-DCB3-4C61-BB6C-049AE2472CFF}" srcOrd="1" destOrd="0" presId="urn:microsoft.com/office/officeart/2005/8/layout/hierarchy3"/>
    <dgm:cxn modelId="{04A0B78C-0559-4C70-B92C-A5D21B4C8FE9}" type="presParOf" srcId="{A9F08532-0742-4AC8-82F0-800B05771941}" destId="{C420B88F-02B5-419C-AC7D-8670F7BED7C5}" srcOrd="1" destOrd="0" presId="urn:microsoft.com/office/officeart/2005/8/layout/hierarchy3"/>
    <dgm:cxn modelId="{851E1BC9-F1C5-43F9-84CB-8ACF275F0AAB}" type="presParOf" srcId="{C420B88F-02B5-419C-AC7D-8670F7BED7C5}" destId="{8DCB3002-E220-4A78-9A20-26F57C888643}" srcOrd="0" destOrd="0" presId="urn:microsoft.com/office/officeart/2005/8/layout/hierarchy3"/>
    <dgm:cxn modelId="{B0FBE92F-8E30-48CB-8082-355CD88D1986}" type="presParOf" srcId="{C420B88F-02B5-419C-AC7D-8670F7BED7C5}" destId="{30149CFC-1FCF-4D3D-8097-9CB31F5E035A}" srcOrd="1" destOrd="0" presId="urn:microsoft.com/office/officeart/2005/8/layout/hierarchy3"/>
    <dgm:cxn modelId="{926D7F08-1EDD-4D7D-8451-8133EAB0F14C}" type="presParOf" srcId="{C420B88F-02B5-419C-AC7D-8670F7BED7C5}" destId="{7BA42BEC-589A-4EEE-8AD4-94763226F2BC}" srcOrd="2" destOrd="0" presId="urn:microsoft.com/office/officeart/2005/8/layout/hierarchy3"/>
    <dgm:cxn modelId="{7F59BDBF-95E8-4760-9299-012009EBC275}" type="presParOf" srcId="{C420B88F-02B5-419C-AC7D-8670F7BED7C5}" destId="{9995DBC8-82B6-4975-8696-FA6F4D02FC35}" srcOrd="3" destOrd="0" presId="urn:microsoft.com/office/officeart/2005/8/layout/hierarchy3"/>
    <dgm:cxn modelId="{B5F9C1D2-37CE-47F0-AF16-36BBDA36B28A}" type="presParOf" srcId="{C420B88F-02B5-419C-AC7D-8670F7BED7C5}" destId="{11D6AEF7-7C65-4C2B-85EF-56185120E052}" srcOrd="4" destOrd="0" presId="urn:microsoft.com/office/officeart/2005/8/layout/hierarchy3"/>
    <dgm:cxn modelId="{9092EBDF-A756-4F77-8E56-4DF98E4DB712}" type="presParOf" srcId="{C420B88F-02B5-419C-AC7D-8670F7BED7C5}" destId="{A9EF5D32-93C6-4E33-9F3F-6BF5A94FD542}" srcOrd="5" destOrd="0" presId="urn:microsoft.com/office/officeart/2005/8/layout/hierarchy3"/>
    <dgm:cxn modelId="{4CD22AA1-B829-4F61-A97A-95D9F3E55FD3}" type="presParOf" srcId="{C420B88F-02B5-419C-AC7D-8670F7BED7C5}" destId="{8A29BBE3-1C02-4C59-9EE1-99A32446754E}" srcOrd="6" destOrd="0" presId="urn:microsoft.com/office/officeart/2005/8/layout/hierarchy3"/>
    <dgm:cxn modelId="{AD5B558C-4754-4F01-A480-2AC43B2FCA6F}" type="presParOf" srcId="{C420B88F-02B5-419C-AC7D-8670F7BED7C5}" destId="{190CFA2D-7FDF-46B7-BAF2-E2B510E2965A}" srcOrd="7" destOrd="0" presId="urn:microsoft.com/office/officeart/2005/8/layout/hierarchy3"/>
    <dgm:cxn modelId="{55B3F50E-F0D4-4212-85B6-DBE119249808}" type="presParOf" srcId="{C420B88F-02B5-419C-AC7D-8670F7BED7C5}" destId="{FE25B3A1-2BAA-45A4-9097-D130A382BBF8}" srcOrd="8" destOrd="0" presId="urn:microsoft.com/office/officeart/2005/8/layout/hierarchy3"/>
    <dgm:cxn modelId="{0B9C910C-B085-47BD-B11A-58D68C95E849}" type="presParOf" srcId="{C420B88F-02B5-419C-AC7D-8670F7BED7C5}" destId="{042C29A8-ADF2-45E7-B250-F344397F6C02}" srcOrd="9" destOrd="0" presId="urn:microsoft.com/office/officeart/2005/8/layout/hierarchy3"/>
    <dgm:cxn modelId="{0AE2BA04-16F3-4EB1-B655-19F9557F17A7}" type="presParOf" srcId="{C420B88F-02B5-419C-AC7D-8670F7BED7C5}" destId="{9A0D89CD-0E7C-409F-ACF7-A5E61B88AA93}" srcOrd="10" destOrd="0" presId="urn:microsoft.com/office/officeart/2005/8/layout/hierarchy3"/>
    <dgm:cxn modelId="{06917559-A3B6-4D22-B12B-AC14D07AB9A9}" type="presParOf" srcId="{C420B88F-02B5-419C-AC7D-8670F7BED7C5}" destId="{8E279341-82E6-42DF-A953-3559B53C9848}" srcOrd="1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BD0469-CB88-4278-96C2-EC2BB9206698}">
      <dsp:nvSpPr>
        <dsp:cNvPr id="0" name=""/>
        <dsp:cNvSpPr/>
      </dsp:nvSpPr>
      <dsp:spPr>
        <a:xfrm>
          <a:off x="4030171" y="551"/>
          <a:ext cx="2349223" cy="9614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/>
            <a:t>Relacionamentos - final</a:t>
          </a:r>
        </a:p>
      </dsp:txBody>
      <dsp:txXfrm>
        <a:off x="4058331" y="28711"/>
        <a:ext cx="2292903" cy="905148"/>
      </dsp:txXfrm>
    </dsp:sp>
    <dsp:sp modelId="{8DCB3002-E220-4A78-9A20-26F57C888643}">
      <dsp:nvSpPr>
        <dsp:cNvPr id="0" name=""/>
        <dsp:cNvSpPr/>
      </dsp:nvSpPr>
      <dsp:spPr>
        <a:xfrm>
          <a:off x="4265093" y="962020"/>
          <a:ext cx="2983328" cy="7967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96703"/>
              </a:lnTo>
              <a:lnTo>
                <a:pt x="2983328" y="796703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149CFC-1FCF-4D3D-8097-9CB31F5E035A}">
      <dsp:nvSpPr>
        <dsp:cNvPr id="0" name=""/>
        <dsp:cNvSpPr/>
      </dsp:nvSpPr>
      <dsp:spPr>
        <a:xfrm>
          <a:off x="7248422" y="1225038"/>
          <a:ext cx="2357552" cy="106737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400" kern="1200" dirty="0"/>
            <a:t>- Problemas domésticos</a:t>
          </a:r>
        </a:p>
        <a:p>
          <a:pPr marL="0"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400" kern="1200" dirty="0"/>
            <a:t>- Dívida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tabLst>
              <a:tab pos="180975" algn="l"/>
            </a:tabLst>
          </a:pPr>
          <a:r>
            <a:rPr lang="pt-BR" sz="1400" kern="1200" dirty="0"/>
            <a:t>- Infidelidade</a:t>
          </a:r>
          <a:br>
            <a:rPr lang="pt-BR" sz="1800" kern="1200" dirty="0"/>
          </a:br>
          <a:endParaRPr lang="pt-BR" sz="500" kern="1200" dirty="0"/>
        </a:p>
      </dsp:txBody>
      <dsp:txXfrm>
        <a:off x="7279684" y="1256300"/>
        <a:ext cx="2295028" cy="1004847"/>
      </dsp:txXfrm>
    </dsp:sp>
    <dsp:sp modelId="{7BA42BEC-589A-4EEE-8AD4-94763226F2BC}">
      <dsp:nvSpPr>
        <dsp:cNvPr id="0" name=""/>
        <dsp:cNvSpPr/>
      </dsp:nvSpPr>
      <dsp:spPr>
        <a:xfrm>
          <a:off x="4265093" y="962020"/>
          <a:ext cx="3173277" cy="25642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64295"/>
              </a:lnTo>
              <a:lnTo>
                <a:pt x="3173277" y="2564295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95DBC8-82B6-4975-8696-FA6F4D02FC35}">
      <dsp:nvSpPr>
        <dsp:cNvPr id="0" name=""/>
        <dsp:cNvSpPr/>
      </dsp:nvSpPr>
      <dsp:spPr>
        <a:xfrm>
          <a:off x="7438370" y="2992630"/>
          <a:ext cx="2357552" cy="106737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400" kern="1200" dirty="0"/>
            <a:t>- Dormir no carro</a:t>
          </a:r>
        </a:p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400" kern="1200" dirty="0"/>
            <a:t>- Ficar na casa de amigos</a:t>
          </a:r>
        </a:p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400" kern="1200" dirty="0"/>
            <a:t>- Parar de fazer coisas a dois</a:t>
          </a:r>
          <a:endParaRPr lang="pt-BR" sz="1200" kern="1200" dirty="0"/>
        </a:p>
      </dsp:txBody>
      <dsp:txXfrm>
        <a:off x="7469632" y="3023892"/>
        <a:ext cx="2295028" cy="1004847"/>
      </dsp:txXfrm>
    </dsp:sp>
    <dsp:sp modelId="{11D6AEF7-7C65-4C2B-85EF-56185120E052}">
      <dsp:nvSpPr>
        <dsp:cNvPr id="0" name=""/>
        <dsp:cNvSpPr/>
      </dsp:nvSpPr>
      <dsp:spPr>
        <a:xfrm>
          <a:off x="4265093" y="962020"/>
          <a:ext cx="2945021" cy="43420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42096"/>
              </a:lnTo>
              <a:lnTo>
                <a:pt x="2945021" y="434209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EF5D32-93C6-4E33-9F3F-6BF5A94FD542}">
      <dsp:nvSpPr>
        <dsp:cNvPr id="0" name=""/>
        <dsp:cNvSpPr/>
      </dsp:nvSpPr>
      <dsp:spPr>
        <a:xfrm>
          <a:off x="7210114" y="4770431"/>
          <a:ext cx="2357552" cy="106737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400" kern="1200" dirty="0"/>
            <a:t>- Sofrimento mental</a:t>
          </a:r>
        </a:p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400" kern="1200" dirty="0"/>
            <a:t>- Ficar sem moradia</a:t>
          </a:r>
        </a:p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400" kern="1200" dirty="0"/>
            <a:t>- Perder amigos</a:t>
          </a:r>
        </a:p>
      </dsp:txBody>
      <dsp:txXfrm>
        <a:off x="7241376" y="4801693"/>
        <a:ext cx="2295028" cy="1004847"/>
      </dsp:txXfrm>
    </dsp:sp>
    <dsp:sp modelId="{8A29BBE3-1C02-4C59-9EE1-99A32446754E}">
      <dsp:nvSpPr>
        <dsp:cNvPr id="0" name=""/>
        <dsp:cNvSpPr/>
      </dsp:nvSpPr>
      <dsp:spPr>
        <a:xfrm>
          <a:off x="4265093" y="962020"/>
          <a:ext cx="438080" cy="7940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94008"/>
              </a:lnTo>
              <a:lnTo>
                <a:pt x="438080" y="794008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0CFA2D-7FDF-46B7-BAF2-E2B510E2965A}">
      <dsp:nvSpPr>
        <dsp:cNvPr id="0" name=""/>
        <dsp:cNvSpPr/>
      </dsp:nvSpPr>
      <dsp:spPr>
        <a:xfrm>
          <a:off x="4703174" y="1549863"/>
          <a:ext cx="2133734" cy="4123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kern="1200" dirty="0"/>
            <a:t>Causas do rompimento</a:t>
          </a:r>
        </a:p>
        <a:p>
          <a:pPr marL="57150" lvl="1" indent="-57150" algn="l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pt-BR" sz="400" kern="1200" dirty="0"/>
        </a:p>
      </dsp:txBody>
      <dsp:txXfrm>
        <a:off x="4715251" y="1561940"/>
        <a:ext cx="2109580" cy="388177"/>
      </dsp:txXfrm>
    </dsp:sp>
    <dsp:sp modelId="{FE25B3A1-2BAA-45A4-9097-D130A382BBF8}">
      <dsp:nvSpPr>
        <dsp:cNvPr id="0" name=""/>
        <dsp:cNvSpPr/>
      </dsp:nvSpPr>
      <dsp:spPr>
        <a:xfrm>
          <a:off x="4265093" y="962020"/>
          <a:ext cx="536814" cy="25715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71550"/>
              </a:lnTo>
              <a:lnTo>
                <a:pt x="536814" y="257155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2C29A8-ADF2-45E7-B250-F344397F6C02}">
      <dsp:nvSpPr>
        <dsp:cNvPr id="0" name=""/>
        <dsp:cNvSpPr/>
      </dsp:nvSpPr>
      <dsp:spPr>
        <a:xfrm>
          <a:off x="4801908" y="3327404"/>
          <a:ext cx="2133734" cy="4123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kern="1200" dirty="0"/>
            <a:t>Ações de rompimento	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pt-BR" sz="900" kern="1200" dirty="0"/>
        </a:p>
      </dsp:txBody>
      <dsp:txXfrm>
        <a:off x="4813985" y="3339481"/>
        <a:ext cx="2109580" cy="388177"/>
      </dsp:txXfrm>
    </dsp:sp>
    <dsp:sp modelId="{9A0D89CD-0E7C-409F-ACF7-A5E61B88AA93}">
      <dsp:nvSpPr>
        <dsp:cNvPr id="0" name=""/>
        <dsp:cNvSpPr/>
      </dsp:nvSpPr>
      <dsp:spPr>
        <a:xfrm>
          <a:off x="4265093" y="962020"/>
          <a:ext cx="507270" cy="43514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51442"/>
              </a:lnTo>
              <a:lnTo>
                <a:pt x="507270" y="435144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279341-82E6-42DF-A953-3559B53C9848}">
      <dsp:nvSpPr>
        <dsp:cNvPr id="0" name=""/>
        <dsp:cNvSpPr/>
      </dsp:nvSpPr>
      <dsp:spPr>
        <a:xfrm>
          <a:off x="4772364" y="5054968"/>
          <a:ext cx="2057939" cy="51698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kern="1200" dirty="0"/>
            <a:t>Consequências do rompimento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pt-BR" sz="900" kern="1200" dirty="0"/>
        </a:p>
      </dsp:txBody>
      <dsp:txXfrm>
        <a:off x="4787506" y="5070110"/>
        <a:ext cx="2027655" cy="4867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FF2D31-7CD9-4E80-99C5-6B7718468FCA}" type="datetimeFigureOut">
              <a:rPr lang="pt-BR" smtClean="0"/>
              <a:t>27/05/2026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0653CA-A93A-41E4-AAE5-4BBE87946E2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83798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BR"/>
          </a:p>
        </p:txBody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DEEE-C3D2-4E29-BDD0-A49758914573}" type="datetimeFigureOut">
              <a:rPr lang="pt-BR" smtClean="0"/>
              <a:t>27/05/2026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BFD1-654A-4125-941A-99A54D5580B8}" type="slidenum">
              <a:rPr lang="pt-BR" smtClean="0"/>
              <a:t>‹nº›</a:t>
            </a:fld>
            <a:endParaRPr lang="pt-BR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1871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Prof. Alexandre Costa</a:t>
            </a:r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BFD1-654A-4125-941A-99A54D5580B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0096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BR"/>
          </a:p>
        </p:txBody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DEEE-C3D2-4E29-BDD0-A49758914573}" type="datetimeFigureOut">
              <a:rPr lang="pt-BR" smtClean="0"/>
              <a:t>27/05/2026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BFD1-654A-4125-941A-99A54D5580B8}" type="slidenum">
              <a:rPr lang="pt-BR" smtClean="0"/>
              <a:t>‹nº›</a:t>
            </a:fld>
            <a:endParaRPr lang="pt-BR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24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DEEE-C3D2-4E29-BDD0-A49758914573}" type="datetimeFigureOut">
              <a:rPr lang="pt-BR" smtClean="0"/>
              <a:t>27/05/2026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BFD1-654A-4125-941A-99A54D5580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3294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DEEE-C3D2-4E29-BDD0-A49758914573}" type="datetimeFigureOut">
              <a:rPr lang="pt-BR" smtClean="0"/>
              <a:t>27/05/2026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BFD1-654A-4125-941A-99A54D5580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9548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DEEE-C3D2-4E29-BDD0-A49758914573}" type="datetimeFigureOut">
              <a:rPr lang="pt-BR" smtClean="0"/>
              <a:t>27/05/2026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BFD1-654A-4125-941A-99A54D5580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9154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BR"/>
          </a:p>
        </p:txBody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B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DEEE-C3D2-4E29-BDD0-A49758914573}" type="datetimeFigureOut">
              <a:rPr lang="pt-BR" smtClean="0"/>
              <a:t>27/05/2026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BFD1-654A-4125-941A-99A54D5580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3112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BR"/>
          </a:p>
        </p:txBody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B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1A5BDEEE-C3D2-4E29-BDD0-A49758914573}" type="datetimeFigureOut">
              <a:rPr lang="pt-BR" smtClean="0"/>
              <a:t>27/05/2026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F20BFD1-654A-4125-941A-99A54D5580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0285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DEEE-C3D2-4E29-BDD0-A49758914573}" type="datetimeFigureOut">
              <a:rPr lang="pt-BR" smtClean="0"/>
              <a:t>27/05/2026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BFD1-654A-4125-941A-99A54D5580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6963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DEEE-C3D2-4E29-BDD0-A49758914573}" type="datetimeFigureOut">
              <a:rPr lang="pt-BR" smtClean="0"/>
              <a:t>27/05/2026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BFD1-654A-4125-941A-99A54D5580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0934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DEEE-C3D2-4E29-BDD0-A49758914573}" type="datetimeFigureOut">
              <a:rPr lang="pt-BR" smtClean="0"/>
              <a:t>27/05/2026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BFD1-654A-4125-941A-99A54D5580B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7264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BR"/>
          </a:p>
        </p:txBody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BR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A5BDEEE-C3D2-4E29-BDD0-A49758914573}" type="datetimeFigureOut">
              <a:rPr lang="pt-BR" smtClean="0"/>
              <a:t>27/05/2026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F20BFD1-654A-4125-941A-99A54D5580B8}" type="slidenum">
              <a:rPr lang="pt-BR" smtClean="0"/>
              <a:t>‹nº›</a:t>
            </a:fld>
            <a:endParaRPr lang="pt-BR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6422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mp"/><Relationship Id="rId2" Type="http://schemas.openxmlformats.org/officeDocument/2006/relationships/image" Target="../media/image33.tmp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tmp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tmp"/><Relationship Id="rId2" Type="http://schemas.openxmlformats.org/officeDocument/2006/relationships/image" Target="../media/image36.tmp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tmp"/><Relationship Id="rId2" Type="http://schemas.openxmlformats.org/officeDocument/2006/relationships/image" Target="../media/image38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tmp"/><Relationship Id="rId4" Type="http://schemas.openxmlformats.org/officeDocument/2006/relationships/image" Target="../media/image40.tmp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tmp"/><Relationship Id="rId2" Type="http://schemas.openxmlformats.org/officeDocument/2006/relationships/image" Target="../media/image42.tmp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pt-BR" sz="6600" dirty="0">
                <a:latin typeface="Bahnschrift Light SemiCondensed" panose="020B0502040204020203" pitchFamily="34" charset="0"/>
              </a:rPr>
              <a:t>Análise de Dados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t-BR" dirty="0"/>
              <a:t>Prof. Alexandre Araújo Costa</a:t>
            </a:r>
          </a:p>
          <a:p>
            <a:r>
              <a:rPr lang="pt-BR" dirty="0"/>
              <a:t>PROF. HENRIQUE FULGÊNCIO</a:t>
            </a:r>
          </a:p>
          <a:p>
            <a:r>
              <a:rPr lang="pt-BR" dirty="0"/>
              <a:t>prof. Ricardo </a:t>
            </a:r>
            <a:r>
              <a:rPr lang="pt-BR" dirty="0" err="1"/>
              <a:t>LIns</a:t>
            </a:r>
            <a:r>
              <a:rPr lang="pt-BR" dirty="0"/>
              <a:t> Horta</a:t>
            </a:r>
          </a:p>
        </p:txBody>
      </p:sp>
      <p:pic>
        <p:nvPicPr>
          <p:cNvPr id="5" name="Imagem 4" descr="Research data Images - Free Download on Freepik">
            <a:extLst>
              <a:ext uri="{FF2B5EF4-FFF2-40B4-BE49-F238E27FC236}">
                <a16:creationId xmlns:a16="http://schemas.microsoft.com/office/drawing/2014/main" id="{7905BFB2-D37F-F3A6-16CB-39139413AD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6183" y="758952"/>
            <a:ext cx="3833148" cy="2871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216068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8D65774-C60B-3AC3-0487-E9F20BACB2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09" t="23436" r="32574" b="5040"/>
          <a:stretch/>
        </p:blipFill>
        <p:spPr>
          <a:xfrm>
            <a:off x="2870791" y="62736"/>
            <a:ext cx="5986130" cy="672149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659133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EF281C-100A-4458-D9A7-54E78F247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Variedade de modelos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8F8906B1-8922-E67E-9B01-EE26D5DE87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389" t="23779" r="55888" b="8172"/>
          <a:stretch/>
        </p:blipFill>
        <p:spPr>
          <a:xfrm>
            <a:off x="5675884" y="472707"/>
            <a:ext cx="4591250" cy="4815303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F46EBFC9-5747-65C9-7E93-AFE4BF747EEF}"/>
              </a:ext>
            </a:extLst>
          </p:cNvPr>
          <p:cNvSpPr txBox="1"/>
          <p:nvPr/>
        </p:nvSpPr>
        <p:spPr>
          <a:xfrm>
            <a:off x="7550889" y="6385293"/>
            <a:ext cx="6097772" cy="312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165225" lvl="1" indent="-1077913" algn="just">
              <a:lnSpc>
                <a:spcPct val="107000"/>
              </a:lnSpc>
              <a:spcAft>
                <a:spcPts val="800"/>
              </a:spcAft>
              <a:tabLst>
                <a:tab pos="808038" algn="l"/>
                <a:tab pos="895350" algn="l"/>
              </a:tabLst>
            </a:pPr>
            <a:r>
              <a:rPr lang="pt-BR" sz="14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Disponível em: https://www.nature.com/</a:t>
            </a:r>
            <a:r>
              <a:rPr lang="pt-BR" sz="1400" dirty="0" err="1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articles</a:t>
            </a:r>
            <a:r>
              <a:rPr lang="pt-BR" sz="14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/526189a.</a:t>
            </a:r>
          </a:p>
        </p:txBody>
      </p:sp>
    </p:spTree>
    <p:extLst>
      <p:ext uri="{BB962C8B-B14F-4D97-AF65-F5344CB8AC3E}">
        <p14:creationId xmlns:p14="http://schemas.microsoft.com/office/powerpoint/2010/main" val="2974848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108887" y="1865927"/>
            <a:ext cx="9962148" cy="6605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indent="-280988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265113" algn="l"/>
              </a:tabLst>
            </a:pPr>
            <a:r>
              <a:rPr lang="pt-BR" sz="24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Objetivos:</a:t>
            </a:r>
          </a:p>
          <a:p>
            <a:pPr marL="808038" indent="-423863" algn="just">
              <a:lnSpc>
                <a:spcPct val="107000"/>
              </a:lnSpc>
              <a:spcAft>
                <a:spcPts val="800"/>
              </a:spcAft>
              <a:buFont typeface="+mj-lt"/>
              <a:buAutoNum type="alphaLcParenR"/>
              <a:tabLst>
                <a:tab pos="722313" algn="l"/>
              </a:tabLst>
            </a:pPr>
            <a:r>
              <a:rPr lang="pt-BR" sz="22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resumir os dados coletados;</a:t>
            </a:r>
          </a:p>
          <a:p>
            <a:pPr marL="808038" indent="-423863" algn="just">
              <a:lnSpc>
                <a:spcPct val="107000"/>
              </a:lnSpc>
              <a:spcAft>
                <a:spcPts val="800"/>
              </a:spcAft>
              <a:buFont typeface="+mj-lt"/>
              <a:buAutoNum type="alphaLcParenR"/>
              <a:tabLst>
                <a:tab pos="722313" algn="l"/>
              </a:tabLst>
            </a:pPr>
            <a:r>
              <a:rPr lang="pt-BR" sz="22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realizar inferências (descritivas ou causais);</a:t>
            </a:r>
          </a:p>
          <a:p>
            <a:pPr marL="808038" indent="-423863" algn="just">
              <a:lnSpc>
                <a:spcPct val="107000"/>
              </a:lnSpc>
              <a:spcAft>
                <a:spcPts val="800"/>
              </a:spcAft>
              <a:buFont typeface="+mj-lt"/>
              <a:buAutoNum type="alphaLcParenR"/>
              <a:tabLst>
                <a:tab pos="722313" algn="l"/>
              </a:tabLst>
            </a:pPr>
            <a:r>
              <a:rPr lang="pt-BR" sz="22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descrever, explicar, compreender a realidade (positivismo x construtivismo); </a:t>
            </a:r>
          </a:p>
          <a:p>
            <a:pPr marL="812800" indent="-457200" algn="just">
              <a:lnSpc>
                <a:spcPct val="107000"/>
              </a:lnSpc>
              <a:spcAft>
                <a:spcPts val="800"/>
              </a:spcAft>
              <a:buFontTx/>
              <a:buChar char="-"/>
              <a:tabLst>
                <a:tab pos="722313" algn="l"/>
              </a:tabLst>
            </a:pPr>
            <a:endParaRPr lang="pt-BR" sz="1000" dirty="0">
              <a:latin typeface="Calibri (Corpo)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71475" indent="-371475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722313" algn="l"/>
              </a:tabLst>
            </a:pPr>
            <a:r>
              <a:rPr lang="pt-BR" sz="24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Ferramentas utilizadas:</a:t>
            </a:r>
          </a:p>
          <a:p>
            <a:pPr marL="8699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lphaLcParenR"/>
              <a:tabLst>
                <a:tab pos="808038" algn="l"/>
                <a:tab pos="1165225" algn="l"/>
              </a:tabLst>
            </a:pPr>
            <a:r>
              <a:rPr lang="pt-BR" sz="22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estatísticas descritivas;</a:t>
            </a:r>
          </a:p>
          <a:p>
            <a:pPr marL="8699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lphaLcParenR"/>
              <a:tabLst>
                <a:tab pos="808038" algn="l"/>
                <a:tab pos="1165225" algn="l"/>
              </a:tabLst>
            </a:pPr>
            <a:r>
              <a:rPr lang="pt-BR" sz="22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tabelas e gráficos;</a:t>
            </a:r>
          </a:p>
          <a:p>
            <a:pPr marL="8699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lphaLcParenR"/>
              <a:tabLst>
                <a:tab pos="808038" algn="l"/>
                <a:tab pos="1165225" algn="l"/>
              </a:tabLst>
            </a:pPr>
            <a:r>
              <a:rPr lang="pt-BR" sz="22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modelos de análise e testes de hipóteses;</a:t>
            </a:r>
          </a:p>
          <a:p>
            <a:pPr marL="8699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lphaLcParenR"/>
              <a:tabLst>
                <a:tab pos="808038" algn="l"/>
                <a:tab pos="1165225" algn="l"/>
              </a:tabLst>
            </a:pPr>
            <a:r>
              <a:rPr lang="pt-BR" sz="2200" i="1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softwares</a:t>
            </a:r>
            <a:r>
              <a:rPr lang="pt-BR" sz="22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 e ferramentas de IA;</a:t>
            </a:r>
          </a:p>
          <a:p>
            <a:pPr marL="812800" indent="-457200" algn="just">
              <a:lnSpc>
                <a:spcPct val="107000"/>
              </a:lnSpc>
              <a:spcAft>
                <a:spcPts val="800"/>
              </a:spcAft>
              <a:buFontTx/>
              <a:buChar char="-"/>
              <a:tabLst>
                <a:tab pos="722313" algn="l"/>
              </a:tabLst>
            </a:pPr>
            <a:endParaRPr lang="pt-BR" sz="2600" dirty="0">
              <a:latin typeface="Calibri (Corpo)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28625" indent="-73025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722313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indent="-1077913" algn="just">
              <a:lnSpc>
                <a:spcPct val="107000"/>
              </a:lnSpc>
              <a:spcAft>
                <a:spcPts val="800"/>
              </a:spcAft>
              <a:tabLst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indent="-1077913" algn="just">
              <a:lnSpc>
                <a:spcPct val="107000"/>
              </a:lnSpc>
              <a:spcAft>
                <a:spcPts val="800"/>
              </a:spcAft>
              <a:tabLst>
                <a:tab pos="895350" algn="l"/>
              </a:tabLst>
            </a:pPr>
            <a:r>
              <a:rPr lang="pt-BR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pt-BR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E20333D-BB40-A249-6809-BED78A38C171}"/>
              </a:ext>
            </a:extLst>
          </p:cNvPr>
          <p:cNvSpPr txBox="1"/>
          <p:nvPr/>
        </p:nvSpPr>
        <p:spPr>
          <a:xfrm>
            <a:off x="879844" y="929645"/>
            <a:ext cx="6097772" cy="8476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5600" algn="just">
              <a:lnSpc>
                <a:spcPct val="107000"/>
              </a:lnSpc>
              <a:spcAft>
                <a:spcPts val="800"/>
              </a:spcAft>
              <a:tabLst>
                <a:tab pos="722313" algn="l"/>
              </a:tabLst>
            </a:pPr>
            <a:r>
              <a:rPr lang="pt-BR" sz="48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Análise de dados</a:t>
            </a:r>
          </a:p>
        </p:txBody>
      </p:sp>
    </p:spTree>
    <p:extLst>
      <p:ext uri="{BB962C8B-B14F-4D97-AF65-F5344CB8AC3E}">
        <p14:creationId xmlns:p14="http://schemas.microsoft.com/office/powerpoint/2010/main" val="2782394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772633" y="1190846"/>
            <a:ext cx="10119033" cy="55231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>
              <a:lnSpc>
                <a:spcPct val="107000"/>
              </a:lnSpc>
              <a:spcAft>
                <a:spcPts val="1800"/>
              </a:spcAft>
              <a:tabLst>
                <a:tab pos="722313" algn="l"/>
              </a:tabLst>
            </a:pPr>
            <a:endParaRPr lang="pt-BR" sz="2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98500" indent="-342900" algn="just">
              <a:lnSpc>
                <a:spcPct val="107000"/>
              </a:lnSpc>
              <a:buFont typeface="Arial" panose="020B0604020202020204" pitchFamily="34" charset="0"/>
              <a:buChar char="•"/>
              <a:tabLst>
                <a:tab pos="722313" algn="l"/>
              </a:tabLst>
            </a:pPr>
            <a:endParaRPr lang="pt-BR" sz="2200" b="1" dirty="0">
              <a:latin typeface="Calibri (Corpo)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98500" indent="-342900" algn="just">
              <a:lnSpc>
                <a:spcPct val="107000"/>
              </a:lnSpc>
              <a:buFont typeface="Arial" panose="020B0604020202020204" pitchFamily="34" charset="0"/>
              <a:buChar char="•"/>
              <a:tabLst>
                <a:tab pos="722313" algn="l"/>
              </a:tabLst>
            </a:pPr>
            <a:r>
              <a:rPr lang="pt-BR" sz="2400" b="1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1 variável quanti</a:t>
            </a:r>
            <a:r>
              <a:rPr lang="pt-BR" sz="24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       estatísticas descritivas univariadas. Ex.:</a:t>
            </a:r>
          </a:p>
          <a:p>
            <a:pPr marL="1270000" lvl="1" indent="-457200" algn="just">
              <a:lnSpc>
                <a:spcPct val="107000"/>
              </a:lnSpc>
              <a:buFont typeface="+mj-lt"/>
              <a:buAutoNum type="alphaLcParenR"/>
              <a:tabLst>
                <a:tab pos="722313" algn="l"/>
              </a:tabLst>
            </a:pPr>
            <a:r>
              <a:rPr lang="pt-BR" sz="24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medidas de posição: média, mediana, moda, quartis etc.;</a:t>
            </a:r>
          </a:p>
          <a:p>
            <a:pPr marL="1270000" lvl="1" indent="-457200" algn="just">
              <a:lnSpc>
                <a:spcPct val="107000"/>
              </a:lnSpc>
              <a:buFont typeface="+mj-lt"/>
              <a:buAutoNum type="alphaLcParenR"/>
              <a:tabLst>
                <a:tab pos="722313" algn="l"/>
              </a:tabLst>
            </a:pPr>
            <a:r>
              <a:rPr lang="pt-BR" sz="24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medidas de variabilidade: variância, desvio padrão, amplitude.</a:t>
            </a:r>
          </a:p>
          <a:p>
            <a:pPr marL="812800" lvl="1" algn="just">
              <a:lnSpc>
                <a:spcPct val="107000"/>
              </a:lnSpc>
              <a:tabLst>
                <a:tab pos="722313" algn="l"/>
              </a:tabLst>
            </a:pPr>
            <a:endParaRPr lang="pt-BR" sz="2400" dirty="0">
              <a:latin typeface="Calibri (Corpo)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9850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722313" algn="l"/>
              </a:tabLst>
            </a:pPr>
            <a:endParaRPr lang="pt-BR" sz="2400" dirty="0">
              <a:latin typeface="Calibri (Corpo)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9850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722313" algn="l"/>
              </a:tabLst>
            </a:pPr>
            <a:r>
              <a:rPr lang="pt-BR" sz="2400" b="1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 1 variável </a:t>
            </a:r>
            <a:r>
              <a:rPr lang="pt-BR" sz="2400" b="1" dirty="0" err="1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quali</a:t>
            </a:r>
            <a:r>
              <a:rPr lang="pt-BR" sz="2400" b="1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pt-BR" sz="24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tabela de frequências, gráfico de barras, gráfico de pizza etc.</a:t>
            </a:r>
          </a:p>
          <a:p>
            <a:pPr marL="1155700" lvl="1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722313" algn="l"/>
              </a:tabLst>
            </a:pPr>
            <a:endParaRPr lang="pt-BR" sz="1000" dirty="0">
              <a:latin typeface="Calibri (Corpo)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12800" lvl="1" algn="just">
              <a:lnSpc>
                <a:spcPct val="107000"/>
              </a:lnSpc>
              <a:spcAft>
                <a:spcPts val="800"/>
              </a:spcAft>
              <a:tabLst>
                <a:tab pos="722313" algn="l"/>
              </a:tabLst>
            </a:pPr>
            <a:endParaRPr lang="pt-BR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indent="-1077913" algn="just">
              <a:lnSpc>
                <a:spcPct val="107000"/>
              </a:lnSpc>
              <a:spcAft>
                <a:spcPts val="800"/>
              </a:spcAft>
              <a:tabLst>
                <a:tab pos="895350" algn="l"/>
              </a:tabLst>
            </a:pPr>
            <a:endParaRPr lang="pt-BR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indent="-1077913" algn="just">
              <a:lnSpc>
                <a:spcPct val="107000"/>
              </a:lnSpc>
              <a:spcAft>
                <a:spcPts val="800"/>
              </a:spcAft>
              <a:tabLst>
                <a:tab pos="895350" algn="l"/>
              </a:tabLst>
            </a:pPr>
            <a:r>
              <a:rPr lang="pt-BR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</p:txBody>
      </p:sp>
      <p:cxnSp>
        <p:nvCxnSpPr>
          <p:cNvPr id="9" name="Conector de Seta Reta 8"/>
          <p:cNvCxnSpPr/>
          <p:nvPr/>
        </p:nvCxnSpPr>
        <p:spPr>
          <a:xfrm flipV="1">
            <a:off x="3758556" y="2440309"/>
            <a:ext cx="259882" cy="124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Conector de Seta Reta 12"/>
          <p:cNvCxnSpPr/>
          <p:nvPr/>
        </p:nvCxnSpPr>
        <p:spPr>
          <a:xfrm flipV="1">
            <a:off x="3786647" y="4476901"/>
            <a:ext cx="259882" cy="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CaixaDeTexto 3">
            <a:extLst>
              <a:ext uri="{FF2B5EF4-FFF2-40B4-BE49-F238E27FC236}">
                <a16:creationId xmlns:a16="http://schemas.microsoft.com/office/drawing/2014/main" id="{2B3427FB-2193-74E3-562A-2446BAD7E8E5}"/>
              </a:ext>
            </a:extLst>
          </p:cNvPr>
          <p:cNvSpPr txBox="1"/>
          <p:nvPr/>
        </p:nvSpPr>
        <p:spPr>
          <a:xfrm>
            <a:off x="1080977" y="168442"/>
            <a:ext cx="10338390" cy="15736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5600">
              <a:lnSpc>
                <a:spcPct val="107000"/>
              </a:lnSpc>
              <a:spcAft>
                <a:spcPts val="1800"/>
              </a:spcAft>
              <a:tabLst>
                <a:tab pos="722313" algn="l"/>
              </a:tabLst>
            </a:pPr>
            <a:r>
              <a:rPr lang="pt-BR" sz="46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Sumarização de dados: alguns exemplos práticos</a:t>
            </a:r>
          </a:p>
        </p:txBody>
      </p:sp>
    </p:spTree>
    <p:extLst>
      <p:ext uri="{BB962C8B-B14F-4D97-AF65-F5344CB8AC3E}">
        <p14:creationId xmlns:p14="http://schemas.microsoft.com/office/powerpoint/2010/main" val="19068503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850605" y="925033"/>
            <a:ext cx="9975943" cy="6864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algn="ctr">
              <a:lnSpc>
                <a:spcPct val="107000"/>
              </a:lnSpc>
              <a:spcAft>
                <a:spcPts val="800"/>
              </a:spcAft>
              <a:tabLst>
                <a:tab pos="722313" algn="l"/>
              </a:tabLst>
            </a:pPr>
            <a:endParaRPr lang="pt-BR" sz="2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55600" algn="ctr">
              <a:lnSpc>
                <a:spcPct val="107000"/>
              </a:lnSpc>
              <a:spcAft>
                <a:spcPts val="800"/>
              </a:spcAft>
              <a:tabLst>
                <a:tab pos="722313" algn="l"/>
              </a:tabLst>
            </a:pPr>
            <a:endParaRPr lang="pt-BR" sz="2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28625" indent="-73025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539750" algn="l"/>
                <a:tab pos="722313" algn="l"/>
              </a:tabLst>
            </a:pPr>
            <a:r>
              <a:rPr lang="pt-BR" sz="2200" b="1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  2 variáveis quanti  </a:t>
            </a:r>
            <a:r>
              <a:rPr lang="pt-BR" sz="22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estatísticas descritivas bivariadas. Ex.: covariância e correlação. </a:t>
            </a:r>
          </a:p>
          <a:p>
            <a:pPr marL="808038" algn="just">
              <a:lnSpc>
                <a:spcPct val="107000"/>
              </a:lnSpc>
              <a:tabLst>
                <a:tab pos="539750" algn="l"/>
                <a:tab pos="722313" algn="l"/>
              </a:tabLst>
            </a:pPr>
            <a:endParaRPr lang="pt-BR" sz="2200" dirty="0">
              <a:latin typeface="Calibri (Corpo)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12800" lvl="1" algn="just">
              <a:lnSpc>
                <a:spcPct val="107000"/>
              </a:lnSpc>
              <a:spcAft>
                <a:spcPts val="800"/>
              </a:spcAft>
              <a:tabLst>
                <a:tab pos="722313" algn="l"/>
              </a:tabLst>
            </a:pPr>
            <a:endParaRPr lang="pt-BR" sz="2200" dirty="0">
              <a:latin typeface="Calibri (Corpo)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70000" lvl="1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lphaLcParenR"/>
              <a:tabLst>
                <a:tab pos="722313" algn="l"/>
              </a:tabLst>
            </a:pPr>
            <a:r>
              <a:rPr lang="pt-BR" sz="22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Fórmula da covariância: </a:t>
            </a:r>
          </a:p>
          <a:p>
            <a:pPr marL="1270000" lvl="1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lphaLcParenR"/>
              <a:tabLst>
                <a:tab pos="722313" algn="l"/>
              </a:tabLst>
            </a:pPr>
            <a:endParaRPr lang="pt-BR" sz="2200" dirty="0">
              <a:latin typeface="Calibri (Corpo)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70000" lvl="1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lphaLcParenR"/>
              <a:tabLst>
                <a:tab pos="722313" algn="l"/>
              </a:tabLst>
            </a:pPr>
            <a:endParaRPr lang="pt-BR" sz="2200" dirty="0">
              <a:latin typeface="Calibri (Corpo)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70000" lvl="1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lphaLcParenR"/>
              <a:tabLst>
                <a:tab pos="722313" algn="l"/>
              </a:tabLst>
            </a:pPr>
            <a:r>
              <a:rPr lang="pt-BR" sz="22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Fórmula da correlação (Pearson): </a:t>
            </a:r>
          </a:p>
          <a:p>
            <a:pPr marL="1165225" lvl="1" indent="-1077913" algn="just">
              <a:lnSpc>
                <a:spcPct val="107000"/>
              </a:lnSpc>
              <a:spcAft>
                <a:spcPts val="800"/>
              </a:spcAft>
              <a:tabLst>
                <a:tab pos="808038" algn="l"/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lvl="1" indent="-1077913" algn="just">
              <a:lnSpc>
                <a:spcPct val="107000"/>
              </a:lnSpc>
              <a:spcAft>
                <a:spcPts val="800"/>
              </a:spcAft>
              <a:tabLst>
                <a:tab pos="808038" algn="l"/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lvl="1" indent="-1077913" algn="just">
              <a:lnSpc>
                <a:spcPct val="107000"/>
              </a:lnSpc>
              <a:spcAft>
                <a:spcPts val="800"/>
              </a:spcAft>
              <a:tabLst>
                <a:tab pos="808038" algn="l"/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lvl="1" indent="-1077913" algn="just">
              <a:lnSpc>
                <a:spcPct val="107000"/>
              </a:lnSpc>
              <a:spcAft>
                <a:spcPts val="800"/>
              </a:spcAft>
              <a:tabLst>
                <a:tab pos="808038" algn="l"/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indent="-357188" algn="just">
              <a:lnSpc>
                <a:spcPct val="107000"/>
              </a:lnSpc>
              <a:spcAft>
                <a:spcPts val="800"/>
              </a:spcAft>
              <a:tabLst>
                <a:tab pos="895350" algn="l"/>
              </a:tabLst>
            </a:pPr>
            <a:r>
              <a:rPr lang="pt-BR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pt-BR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/>
          <a:srcRect l="30778" t="39185" r="37222" b="48765"/>
          <a:stretch/>
        </p:blipFill>
        <p:spPr>
          <a:xfrm>
            <a:off x="5223243" y="3274402"/>
            <a:ext cx="5852160" cy="1083109"/>
          </a:xfrm>
          <a:prstGeom prst="rect">
            <a:avLst/>
          </a:prstGeom>
        </p:spPr>
      </p:pic>
      <p:cxnSp>
        <p:nvCxnSpPr>
          <p:cNvPr id="10" name="Conector de Seta Reta 9"/>
          <p:cNvCxnSpPr/>
          <p:nvPr/>
        </p:nvCxnSpPr>
        <p:spPr>
          <a:xfrm flipV="1">
            <a:off x="3914880" y="2206167"/>
            <a:ext cx="259882" cy="124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/>
          <a:srcRect l="65055" t="61902" r="22889" b="28519"/>
          <a:stretch/>
        </p:blipFill>
        <p:spPr>
          <a:xfrm>
            <a:off x="6508495" y="4681909"/>
            <a:ext cx="3281657" cy="1334386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866FAD89-2638-BE55-962E-61E0BF2663EF}"/>
              </a:ext>
            </a:extLst>
          </p:cNvPr>
          <p:cNvSpPr txBox="1"/>
          <p:nvPr/>
        </p:nvSpPr>
        <p:spPr>
          <a:xfrm>
            <a:off x="1007434" y="170435"/>
            <a:ext cx="10560789" cy="15736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5600">
              <a:lnSpc>
                <a:spcPct val="107000"/>
              </a:lnSpc>
              <a:spcAft>
                <a:spcPts val="1800"/>
              </a:spcAft>
              <a:tabLst>
                <a:tab pos="722313" algn="l"/>
              </a:tabLst>
            </a:pPr>
            <a:r>
              <a:rPr lang="pt-BR" sz="46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Sumarização de dados: alguns exemplos práticos</a:t>
            </a:r>
          </a:p>
        </p:txBody>
      </p:sp>
    </p:spTree>
    <p:extLst>
      <p:ext uri="{BB962C8B-B14F-4D97-AF65-F5344CB8AC3E}">
        <p14:creationId xmlns:p14="http://schemas.microsoft.com/office/powerpoint/2010/main" val="2872476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447" y="937166"/>
            <a:ext cx="9977074" cy="84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12800" lvl="1" algn="just">
              <a:lnSpc>
                <a:spcPct val="107000"/>
              </a:lnSpc>
              <a:spcAft>
                <a:spcPts val="1800"/>
              </a:spcAft>
              <a:tabLst>
                <a:tab pos="722313" algn="l"/>
              </a:tabLst>
            </a:pPr>
            <a:r>
              <a:rPr lang="pt-BR" sz="48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Teste de significância estatística</a:t>
            </a:r>
          </a:p>
        </p:txBody>
      </p:sp>
      <p:sp>
        <p:nvSpPr>
          <p:cNvPr id="6" name="Retângulo 5"/>
          <p:cNvSpPr/>
          <p:nvPr/>
        </p:nvSpPr>
        <p:spPr>
          <a:xfrm>
            <a:off x="864400" y="1360968"/>
            <a:ext cx="10300904" cy="9873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algn="ctr">
              <a:lnSpc>
                <a:spcPct val="107000"/>
              </a:lnSpc>
              <a:spcAft>
                <a:spcPts val="800"/>
              </a:spcAft>
              <a:tabLst>
                <a:tab pos="722313" algn="l"/>
              </a:tabLst>
            </a:pPr>
            <a:endParaRPr lang="pt-BR" sz="2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975" lvl="1" indent="-180975" algn="just">
              <a:lnSpc>
                <a:spcPct val="107000"/>
              </a:lnSpc>
              <a:spcAft>
                <a:spcPts val="1800"/>
              </a:spcAft>
              <a:buFont typeface="Arial" panose="020B0604020202020204" pitchFamily="34" charset="0"/>
              <a:buChar char="•"/>
              <a:tabLst>
                <a:tab pos="722313" algn="l"/>
              </a:tabLst>
            </a:pPr>
            <a:r>
              <a:rPr lang="pt-BR" sz="22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Verifica se os dados estão de acordo com certa previsão. Elementos:</a:t>
            </a:r>
            <a:endParaRPr lang="pt-BR" sz="2200" b="1" dirty="0">
              <a:latin typeface="Calibri (Corpo)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8038" lvl="2" indent="-36195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  <a:tabLst>
                <a:tab pos="722313" algn="l"/>
              </a:tabLst>
            </a:pPr>
            <a:r>
              <a:rPr lang="pt-BR" sz="2200" b="1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Hipótese: </a:t>
            </a:r>
            <a:r>
              <a:rPr lang="pt-BR" sz="22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previsão ou afirmação sobre o valor de um parâmetro populacional; </a:t>
            </a:r>
          </a:p>
          <a:p>
            <a:pPr marL="1169988" lvl="3" indent="-36195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  <a:tabLst>
                <a:tab pos="1169988" algn="l"/>
              </a:tabLst>
            </a:pPr>
            <a:r>
              <a:rPr lang="pt-BR" sz="22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hipótese nula (H0) – afirmação de que o parâmetro (populacional) assume determinado valor. Ex.: zero;</a:t>
            </a:r>
          </a:p>
          <a:p>
            <a:pPr marL="1169988" lvl="3" indent="-36195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  <a:tabLst>
                <a:tab pos="1169988" algn="l"/>
              </a:tabLst>
            </a:pPr>
            <a:r>
              <a:rPr lang="pt-BR" sz="22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hipótese alternativa (Ha) – afirmação de que o parâmetro está em um intervalo diferente de valores. Ex.: diferente de zero;</a:t>
            </a:r>
          </a:p>
          <a:p>
            <a:pPr marL="446088" lvl="3" algn="just">
              <a:lnSpc>
                <a:spcPct val="107000"/>
              </a:lnSpc>
              <a:spcAft>
                <a:spcPts val="800"/>
              </a:spcAft>
              <a:tabLst>
                <a:tab pos="1073150" algn="l"/>
              </a:tabLst>
            </a:pPr>
            <a:r>
              <a:rPr lang="pt-BR" sz="22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O teste analisa a evidência existente sobre H0. Presumindo-se H0 como verdadeira, se o teste encontrar um valor muito incomum para a amostra, a evidência sugere a rejeição de H0. Mas como sabemos se o valor encontrado é incomum?</a:t>
            </a:r>
          </a:p>
          <a:p>
            <a:pPr marL="1155700" lvl="1" indent="-342900" algn="just">
              <a:lnSpc>
                <a:spcPct val="107000"/>
              </a:lnSpc>
              <a:spcAft>
                <a:spcPts val="800"/>
              </a:spcAft>
              <a:buFontTx/>
              <a:buChar char="-"/>
              <a:tabLst>
                <a:tab pos="722313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12800" lvl="1" algn="just">
              <a:lnSpc>
                <a:spcPct val="107000"/>
              </a:lnSpc>
              <a:spcAft>
                <a:spcPts val="800"/>
              </a:spcAft>
              <a:tabLst>
                <a:tab pos="722313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indent="-1077913" algn="just">
              <a:lnSpc>
                <a:spcPct val="107000"/>
              </a:lnSpc>
              <a:spcAft>
                <a:spcPts val="800"/>
              </a:spcAft>
              <a:tabLst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indent="-1077913" algn="just">
              <a:lnSpc>
                <a:spcPct val="107000"/>
              </a:lnSpc>
              <a:spcAft>
                <a:spcPts val="800"/>
              </a:spcAft>
              <a:tabLst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lvl="1" indent="-1077913" algn="just">
              <a:lnSpc>
                <a:spcPct val="107000"/>
              </a:lnSpc>
              <a:spcAft>
                <a:spcPts val="800"/>
              </a:spcAft>
              <a:tabLst>
                <a:tab pos="808038" algn="l"/>
                <a:tab pos="895350" algn="l"/>
              </a:tabLst>
            </a:pPr>
            <a:r>
              <a:rPr lang="pt-BR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marL="1165225" lvl="1" indent="-1077913" algn="just">
              <a:lnSpc>
                <a:spcPct val="107000"/>
              </a:lnSpc>
              <a:spcAft>
                <a:spcPts val="800"/>
              </a:spcAft>
              <a:tabLst>
                <a:tab pos="808038" algn="l"/>
                <a:tab pos="895350" algn="l"/>
              </a:tabLst>
            </a:pPr>
            <a:r>
              <a:rPr lang="pt-BR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marL="1165225" lvl="1" indent="-1077913" algn="just">
              <a:lnSpc>
                <a:spcPct val="107000"/>
              </a:lnSpc>
              <a:spcAft>
                <a:spcPts val="800"/>
              </a:spcAft>
              <a:tabLst>
                <a:tab pos="808038" algn="l"/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lvl="1" indent="-1077913" algn="just">
              <a:lnSpc>
                <a:spcPct val="107000"/>
              </a:lnSpc>
              <a:spcAft>
                <a:spcPts val="800"/>
              </a:spcAft>
              <a:tabLst>
                <a:tab pos="808038" algn="l"/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lvl="1" indent="-1077913" algn="just">
              <a:lnSpc>
                <a:spcPct val="107000"/>
              </a:lnSpc>
              <a:spcAft>
                <a:spcPts val="800"/>
              </a:spcAft>
              <a:tabLst>
                <a:tab pos="808038" algn="l"/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lvl="1" indent="-1077913" algn="just">
              <a:lnSpc>
                <a:spcPct val="107000"/>
              </a:lnSpc>
              <a:spcAft>
                <a:spcPts val="800"/>
              </a:spcAft>
              <a:tabLst>
                <a:tab pos="808038" algn="l"/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indent="-357188" algn="just">
              <a:lnSpc>
                <a:spcPct val="107000"/>
              </a:lnSpc>
              <a:spcAft>
                <a:spcPts val="800"/>
              </a:spcAft>
              <a:tabLst>
                <a:tab pos="895350" algn="l"/>
              </a:tabLst>
            </a:pPr>
            <a:r>
              <a:rPr lang="pt-BR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pt-BR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3876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978196" y="1890036"/>
            <a:ext cx="10038254" cy="4258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8038" lvl="2" indent="-36195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  <a:tabLst>
                <a:tab pos="722313" algn="l"/>
              </a:tabLst>
            </a:pPr>
            <a:r>
              <a:rPr lang="pt-BR" sz="2200" b="1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Nível de significância (</a:t>
            </a:r>
            <a:r>
              <a:rPr lang="el-GR" sz="2200" b="1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α</a:t>
            </a:r>
            <a:r>
              <a:rPr lang="pt-BR" sz="2200" b="1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): </a:t>
            </a:r>
            <a:r>
              <a:rPr lang="pt-BR" sz="22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corresponde à probabilidade de erro de inferência admitido pelo pesquisador (ele aceita, p. ex., 5% de erro, o que equivale a dizer que a inferência estará correta 95% das vezes). É o nível definido pelo pesquisador para rejeitar a H0, caso o valor-p seja igual ou inferior a ele (geralmente, é estabelecido em 5% ou 1%);</a:t>
            </a:r>
          </a:p>
          <a:p>
            <a:pPr marL="808038" lvl="2" indent="-36195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  <a:tabLst>
                <a:tab pos="722313" algn="l"/>
              </a:tabLst>
            </a:pPr>
            <a:r>
              <a:rPr lang="pt-BR" sz="2200" b="1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Valor-p:</a:t>
            </a:r>
            <a:r>
              <a:rPr lang="pt-BR" sz="22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 corresponde à probabilidade de ocorrência do valor estimado ou de valores mais extremos, sob a suposição de que H0 é verdadeira. Revela o quanto é incomum o valor da estatística do teste quando se presume a veracidade de H0. Ex.: se o valor-p é igual a 1%, a chance de obtermos resultados tão extremos como ele nas amostras não é maior do que 1%;</a:t>
            </a: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indent="-357188" algn="just">
              <a:lnSpc>
                <a:spcPct val="107000"/>
              </a:lnSpc>
              <a:spcAft>
                <a:spcPts val="800"/>
              </a:spcAft>
              <a:tabLst>
                <a:tab pos="895350" algn="l"/>
              </a:tabLst>
            </a:pPr>
            <a:r>
              <a:rPr lang="pt-BR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pt-BR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86D32121-71DD-9146-C76E-441C83CFE662}"/>
              </a:ext>
            </a:extLst>
          </p:cNvPr>
          <p:cNvSpPr/>
          <p:nvPr/>
        </p:nvSpPr>
        <p:spPr>
          <a:xfrm>
            <a:off x="251447" y="937166"/>
            <a:ext cx="9977074" cy="84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12800" lvl="1" algn="just">
              <a:lnSpc>
                <a:spcPct val="107000"/>
              </a:lnSpc>
              <a:spcAft>
                <a:spcPts val="1800"/>
              </a:spcAft>
              <a:tabLst>
                <a:tab pos="722313" algn="l"/>
              </a:tabLst>
            </a:pPr>
            <a:r>
              <a:rPr lang="pt-BR" sz="48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Teste de significância estatística</a:t>
            </a:r>
          </a:p>
        </p:txBody>
      </p:sp>
    </p:spTree>
    <p:extLst>
      <p:ext uri="{BB962C8B-B14F-4D97-AF65-F5344CB8AC3E}">
        <p14:creationId xmlns:p14="http://schemas.microsoft.com/office/powerpoint/2010/main" val="3110025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CA0942-9C55-EC15-75C4-368B0C33E8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19268FA7-5653-475D-23B2-807085A7BE7E}"/>
              </a:ext>
            </a:extLst>
          </p:cNvPr>
          <p:cNvSpPr/>
          <p:nvPr/>
        </p:nvSpPr>
        <p:spPr>
          <a:xfrm>
            <a:off x="978196" y="1890036"/>
            <a:ext cx="10038254" cy="73263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28625" lvl="1" indent="-342900" algn="just">
              <a:lnSpc>
                <a:spcPct val="107000"/>
              </a:lnSpc>
              <a:spcAft>
                <a:spcPts val="1800"/>
              </a:spcAft>
              <a:buFont typeface="Arial" panose="020B0604020202020204" pitchFamily="34" charset="0"/>
              <a:buChar char="•"/>
              <a:tabLst>
                <a:tab pos="722313" algn="l"/>
              </a:tabLst>
            </a:pPr>
            <a:r>
              <a:rPr lang="pt-BR" sz="2600" b="1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Teste de significância estatística</a:t>
            </a:r>
          </a:p>
          <a:p>
            <a:pPr marL="808038" lvl="2" indent="-36195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  <a:tabLst>
                <a:tab pos="722313" algn="l"/>
              </a:tabLst>
            </a:pPr>
            <a:r>
              <a:rPr lang="pt-BR" sz="2200" b="1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Estatística do teste</a:t>
            </a:r>
            <a:r>
              <a:rPr lang="pt-BR" sz="22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: compara a estimativa por ponto ao valor do parâmetro de H0, indicando a distância entre eles (essa diferença, em geral, é expressa em erros padrão);</a:t>
            </a:r>
          </a:p>
          <a:p>
            <a:pPr marL="808038" lvl="2" indent="-36195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  <a:tabLst>
                <a:tab pos="722313" algn="l"/>
              </a:tabLst>
            </a:pPr>
            <a:r>
              <a:rPr lang="pt-BR" sz="2200" b="1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Conclusão</a:t>
            </a:r>
            <a:r>
              <a:rPr lang="pt-BR" sz="22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1155700" lvl="1" indent="-342900" algn="just">
              <a:lnSpc>
                <a:spcPct val="107000"/>
              </a:lnSpc>
              <a:spcAft>
                <a:spcPts val="800"/>
              </a:spcAft>
              <a:buFontTx/>
              <a:buChar char="-"/>
              <a:tabLst>
                <a:tab pos="722313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12800" lvl="1" algn="just">
              <a:lnSpc>
                <a:spcPct val="107000"/>
              </a:lnSpc>
              <a:spcAft>
                <a:spcPts val="800"/>
              </a:spcAft>
              <a:tabLst>
                <a:tab pos="722313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indent="-1077913" algn="just">
              <a:lnSpc>
                <a:spcPct val="107000"/>
              </a:lnSpc>
              <a:spcAft>
                <a:spcPts val="800"/>
              </a:spcAft>
              <a:tabLst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indent="-1077913" algn="just">
              <a:lnSpc>
                <a:spcPct val="107000"/>
              </a:lnSpc>
              <a:spcAft>
                <a:spcPts val="800"/>
              </a:spcAft>
              <a:tabLst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lvl="1" indent="-1077913" algn="just">
              <a:lnSpc>
                <a:spcPct val="107000"/>
              </a:lnSpc>
              <a:spcAft>
                <a:spcPts val="800"/>
              </a:spcAft>
              <a:tabLst>
                <a:tab pos="808038" algn="l"/>
                <a:tab pos="895350" algn="l"/>
              </a:tabLst>
            </a:pPr>
            <a:r>
              <a:rPr lang="pt-BR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marL="1165225" lvl="1" indent="-1077913" algn="just">
              <a:lnSpc>
                <a:spcPct val="107000"/>
              </a:lnSpc>
              <a:spcAft>
                <a:spcPts val="800"/>
              </a:spcAft>
              <a:tabLst>
                <a:tab pos="808038" algn="l"/>
                <a:tab pos="895350" algn="l"/>
              </a:tabLst>
            </a:pPr>
            <a:r>
              <a:rPr lang="pt-BR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marL="1165225" lvl="1" indent="-1077913" algn="just">
              <a:lnSpc>
                <a:spcPct val="107000"/>
              </a:lnSpc>
              <a:spcAft>
                <a:spcPts val="800"/>
              </a:spcAft>
              <a:tabLst>
                <a:tab pos="808038" algn="l"/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lvl="1" indent="-1077913" algn="just">
              <a:lnSpc>
                <a:spcPct val="107000"/>
              </a:lnSpc>
              <a:spcAft>
                <a:spcPts val="800"/>
              </a:spcAft>
              <a:tabLst>
                <a:tab pos="808038" algn="l"/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lvl="1" indent="-1077913" algn="just">
              <a:lnSpc>
                <a:spcPct val="107000"/>
              </a:lnSpc>
              <a:spcAft>
                <a:spcPts val="800"/>
              </a:spcAft>
              <a:tabLst>
                <a:tab pos="808038" algn="l"/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lvl="1" indent="-1077913" algn="just">
              <a:lnSpc>
                <a:spcPct val="107000"/>
              </a:lnSpc>
              <a:spcAft>
                <a:spcPts val="800"/>
              </a:spcAft>
              <a:tabLst>
                <a:tab pos="808038" algn="l"/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indent="-357188" algn="just">
              <a:lnSpc>
                <a:spcPct val="107000"/>
              </a:lnSpc>
              <a:spcAft>
                <a:spcPts val="800"/>
              </a:spcAft>
              <a:tabLst>
                <a:tab pos="895350" algn="l"/>
              </a:tabLst>
            </a:pPr>
            <a:r>
              <a:rPr lang="pt-BR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pt-BR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9F83E825-BD23-73A6-3862-90042D9C2255}"/>
              </a:ext>
            </a:extLst>
          </p:cNvPr>
          <p:cNvSpPr/>
          <p:nvPr/>
        </p:nvSpPr>
        <p:spPr>
          <a:xfrm>
            <a:off x="251447" y="937166"/>
            <a:ext cx="6904133" cy="84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12800" lvl="1" algn="just">
              <a:lnSpc>
                <a:spcPct val="107000"/>
              </a:lnSpc>
              <a:spcAft>
                <a:spcPts val="1800"/>
              </a:spcAft>
              <a:tabLst>
                <a:tab pos="722313" algn="l"/>
              </a:tabLst>
            </a:pPr>
            <a:r>
              <a:rPr lang="pt-BR" sz="48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Inferência descritiva</a:t>
            </a:r>
          </a:p>
        </p:txBody>
      </p:sp>
    </p:spTree>
    <p:extLst>
      <p:ext uri="{BB962C8B-B14F-4D97-AF65-F5344CB8AC3E}">
        <p14:creationId xmlns:p14="http://schemas.microsoft.com/office/powerpoint/2010/main" val="41681302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9610" y="759138"/>
            <a:ext cx="8829648" cy="84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12800" lvl="1" algn="just">
              <a:lnSpc>
                <a:spcPct val="107000"/>
              </a:lnSpc>
              <a:spcAft>
                <a:spcPts val="1800"/>
              </a:spcAft>
              <a:tabLst>
                <a:tab pos="722313" algn="l"/>
              </a:tabLst>
            </a:pPr>
            <a:r>
              <a:rPr lang="pt-BR" sz="48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Teste de significância estatística</a:t>
            </a:r>
          </a:p>
        </p:txBody>
      </p:sp>
      <p:sp>
        <p:nvSpPr>
          <p:cNvPr id="6" name="Retângulo 5"/>
          <p:cNvSpPr/>
          <p:nvPr/>
        </p:nvSpPr>
        <p:spPr>
          <a:xfrm>
            <a:off x="329610" y="1309539"/>
            <a:ext cx="10451110" cy="7004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55700" lvl="1" indent="-342900" algn="just">
              <a:lnSpc>
                <a:spcPct val="107000"/>
              </a:lnSpc>
              <a:spcAft>
                <a:spcPts val="800"/>
              </a:spcAft>
              <a:buFontTx/>
              <a:buChar char="-"/>
              <a:tabLst>
                <a:tab pos="722313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073150" lvl="1" indent="-265113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  <a:tabLst>
                <a:tab pos="722313" algn="l"/>
              </a:tabLst>
            </a:pPr>
            <a:r>
              <a:rPr lang="pt-BR" sz="22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os testes de significância partem de algumas suposições, tais como o tamanho da amostra, o tipo de dados analisados (quali ou quanti) e a distribuição da variável.</a:t>
            </a:r>
          </a:p>
          <a:p>
            <a:pPr marL="1155700" lvl="1" indent="-342900" algn="just">
              <a:lnSpc>
                <a:spcPct val="107000"/>
              </a:lnSpc>
              <a:spcAft>
                <a:spcPts val="800"/>
              </a:spcAft>
              <a:buFontTx/>
              <a:buChar char="-"/>
              <a:tabLst>
                <a:tab pos="722313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12800" lvl="1" algn="just">
              <a:lnSpc>
                <a:spcPct val="107000"/>
              </a:lnSpc>
              <a:spcAft>
                <a:spcPts val="800"/>
              </a:spcAft>
              <a:tabLst>
                <a:tab pos="722313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indent="-1077913" algn="just">
              <a:lnSpc>
                <a:spcPct val="107000"/>
              </a:lnSpc>
              <a:spcAft>
                <a:spcPts val="800"/>
              </a:spcAft>
              <a:tabLst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indent="-1077913" algn="just">
              <a:lnSpc>
                <a:spcPct val="107000"/>
              </a:lnSpc>
              <a:spcAft>
                <a:spcPts val="800"/>
              </a:spcAft>
              <a:tabLst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lvl="1" indent="-1077913" algn="just">
              <a:lnSpc>
                <a:spcPct val="107000"/>
              </a:lnSpc>
              <a:spcAft>
                <a:spcPts val="800"/>
              </a:spcAft>
              <a:tabLst>
                <a:tab pos="808038" algn="l"/>
                <a:tab pos="895350" algn="l"/>
              </a:tabLst>
            </a:pPr>
            <a:r>
              <a:rPr lang="pt-BR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marL="1165225" lvl="1" indent="-1077913" algn="just">
              <a:lnSpc>
                <a:spcPct val="107000"/>
              </a:lnSpc>
              <a:spcAft>
                <a:spcPts val="800"/>
              </a:spcAft>
              <a:tabLst>
                <a:tab pos="808038" algn="l"/>
                <a:tab pos="895350" algn="l"/>
              </a:tabLst>
            </a:pPr>
            <a:r>
              <a:rPr lang="pt-BR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marL="1165225" lvl="1" indent="-1077913" algn="just">
              <a:lnSpc>
                <a:spcPct val="107000"/>
              </a:lnSpc>
              <a:spcAft>
                <a:spcPts val="800"/>
              </a:spcAft>
              <a:tabLst>
                <a:tab pos="808038" algn="l"/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lvl="1" indent="-1077913" algn="just">
              <a:lnSpc>
                <a:spcPct val="107000"/>
              </a:lnSpc>
              <a:spcAft>
                <a:spcPts val="800"/>
              </a:spcAft>
              <a:tabLst>
                <a:tab pos="808038" algn="l"/>
                <a:tab pos="895350" algn="l"/>
              </a:tabLst>
            </a:pPr>
            <a:endParaRPr lang="pt-BR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lvl="1" indent="-1077913" algn="just">
              <a:lnSpc>
                <a:spcPct val="107000"/>
              </a:lnSpc>
              <a:spcAft>
                <a:spcPts val="800"/>
              </a:spcAft>
              <a:tabLst>
                <a:tab pos="808038" algn="l"/>
                <a:tab pos="895350" algn="l"/>
              </a:tabLst>
            </a:pPr>
            <a:endParaRPr lang="pt-BR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lvl="1" indent="-1077913" algn="just">
              <a:lnSpc>
                <a:spcPct val="107000"/>
              </a:lnSpc>
              <a:spcAft>
                <a:spcPts val="800"/>
              </a:spcAft>
              <a:tabLst>
                <a:tab pos="808038" algn="l"/>
                <a:tab pos="895350" algn="l"/>
              </a:tabLst>
            </a:pPr>
            <a:r>
              <a:rPr lang="pt-BR" sz="16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EPSTEIN, Lee; MARTIN, Andrew D. </a:t>
            </a:r>
            <a:r>
              <a:rPr lang="pt-BR" sz="1600" i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 introduction to empirical legal research</a:t>
            </a:r>
            <a:r>
              <a:rPr lang="pt-BR" sz="16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Oxford: Oxford University Press, 2014.</a:t>
            </a:r>
          </a:p>
          <a:p>
            <a:pPr marL="1165225" lvl="1" indent="-1077913" algn="just">
              <a:lnSpc>
                <a:spcPct val="107000"/>
              </a:lnSpc>
              <a:spcAft>
                <a:spcPts val="800"/>
              </a:spcAft>
              <a:tabLst>
                <a:tab pos="808038" algn="l"/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lvl="1" indent="-1077913" algn="just">
              <a:lnSpc>
                <a:spcPct val="107000"/>
              </a:lnSpc>
              <a:spcAft>
                <a:spcPts val="800"/>
              </a:spcAft>
              <a:tabLst>
                <a:tab pos="808038" algn="l"/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indent="-357188" algn="just">
              <a:lnSpc>
                <a:spcPct val="107000"/>
              </a:lnSpc>
              <a:spcAft>
                <a:spcPts val="800"/>
              </a:spcAft>
              <a:tabLst>
                <a:tab pos="895350" algn="l"/>
              </a:tabLst>
            </a:pPr>
            <a:r>
              <a:rPr lang="pt-BR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pt-BR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/>
          <a:srcRect l="45996" t="22754" r="8270" b="22727"/>
          <a:stretch>
            <a:fillRect/>
          </a:stretch>
        </p:blipFill>
        <p:spPr>
          <a:xfrm>
            <a:off x="5837274" y="2764977"/>
            <a:ext cx="4933508" cy="3830854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2"/>
          <a:srcRect l="11056" t="21110" r="51315" b="24371"/>
          <a:stretch/>
        </p:blipFill>
        <p:spPr>
          <a:xfrm>
            <a:off x="1988539" y="2573796"/>
            <a:ext cx="4101415" cy="3830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1698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tângulo 5"/>
              <p:cNvSpPr/>
              <p:nvPr/>
            </p:nvSpPr>
            <p:spPr>
              <a:xfrm>
                <a:off x="704912" y="1251644"/>
                <a:ext cx="9962148" cy="194213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55600" algn="ctr">
                  <a:lnSpc>
                    <a:spcPct val="107000"/>
                  </a:lnSpc>
                  <a:spcAft>
                    <a:spcPts val="800"/>
                  </a:spcAft>
                  <a:tabLst>
                    <a:tab pos="722313" algn="l"/>
                  </a:tabLst>
                </a:pPr>
                <a:endParaRPr lang="pt-BR" sz="2600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28625" indent="-73025" algn="just">
                  <a:lnSpc>
                    <a:spcPct val="107000"/>
                  </a:lnSpc>
                  <a:spcAft>
                    <a:spcPts val="800"/>
                  </a:spcAft>
                  <a:buFont typeface="Arial" panose="020B0604020202020204" pitchFamily="34" charset="0"/>
                  <a:buChar char="•"/>
                  <a:tabLst>
                    <a:tab pos="539750" algn="l"/>
                    <a:tab pos="722313" algn="l"/>
                  </a:tabLst>
                </a:pPr>
                <a:r>
                  <a:rPr lang="pt-BR" sz="22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2 variáveis quanti       correlação.</a:t>
                </a:r>
              </a:p>
              <a:p>
                <a:pPr marL="1165225" lvl="1" indent="-357188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Ø"/>
                  <a:tabLst>
                    <a:tab pos="808038" algn="l"/>
                    <a:tab pos="895350" algn="l"/>
                  </a:tabLst>
                </a:pP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Estatística do teste </a:t>
                </a:r>
                <a:r>
                  <a:rPr lang="pt-BR" sz="2200" i="1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t</a:t>
                </a: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 para correlações: </a:t>
                </a:r>
                <a14:m>
                  <m:oMath xmlns:m="http://schemas.openxmlformats.org/officeDocument/2006/math">
                    <m:r>
                      <a:rPr lang="pt-B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pt-B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= </m:t>
                    </m:r>
                    <m:r>
                      <a:rPr lang="pt-B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𝑟</m:t>
                    </m:r>
                    <m:r>
                      <a:rPr lang="pt-B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/√(1−</m:t>
                    </m:r>
                    <m:r>
                      <a:rPr lang="pt-B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𝑟</m:t>
                    </m:r>
                    <m:r>
                      <a:rPr lang="pt-BR" sz="22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²</m:t>
                    </m:r>
                    <m:r>
                      <a:rPr lang="pt-B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)/(</m:t>
                    </m:r>
                    <m:r>
                      <a:rPr lang="pt-B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pt-B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−2)</m:t>
                    </m:r>
                  </m:oMath>
                </a14:m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</a:p>
              <a:p>
                <a:pPr marL="1165225" indent="-357188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Ø"/>
                  <a:tabLst>
                    <a:tab pos="895350" algn="l"/>
                  </a:tabLst>
                </a:pP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Distribuição </a:t>
                </a:r>
                <a:r>
                  <a:rPr lang="pt-BR" sz="2200" i="1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t </a:t>
                </a: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de </a:t>
                </a:r>
                <a:r>
                  <a:rPr lang="pt-BR" sz="2200" i="1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Student </a:t>
                </a: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com n-2 graus de liberdade</a:t>
                </a:r>
                <a:r>
                  <a:rPr lang="pt-BR" sz="2200" i="1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	</a:t>
                </a:r>
                <a:endParaRPr lang="pt-BR" dirty="0">
                  <a:latin typeface="Calibri (Corpo)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Retângulo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4912" y="1251644"/>
                <a:ext cx="9962148" cy="1942135"/>
              </a:xfrm>
              <a:prstGeom prst="rect">
                <a:avLst/>
              </a:prstGeom>
              <a:blipFill>
                <a:blip r:embed="rId2"/>
                <a:stretch>
                  <a:fillRect b="-4702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Imagem 12"/>
          <p:cNvPicPr>
            <a:picLocks noChangeAspect="1"/>
          </p:cNvPicPr>
          <p:nvPr/>
        </p:nvPicPr>
        <p:blipFill rotWithShape="1">
          <a:blip r:embed="rId3"/>
          <a:srcRect l="40833" t="49457" r="36056" b="33358"/>
          <a:stretch/>
        </p:blipFill>
        <p:spPr>
          <a:xfrm>
            <a:off x="2904284" y="3318962"/>
            <a:ext cx="5563403" cy="29756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4777745-E6AA-849A-B24B-9B54E70D78EB}"/>
              </a:ext>
            </a:extLst>
          </p:cNvPr>
          <p:cNvSpPr/>
          <p:nvPr/>
        </p:nvSpPr>
        <p:spPr>
          <a:xfrm>
            <a:off x="327195" y="856068"/>
            <a:ext cx="8829648" cy="84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12800" lvl="1" algn="just">
              <a:lnSpc>
                <a:spcPct val="107000"/>
              </a:lnSpc>
              <a:spcAft>
                <a:spcPts val="1800"/>
              </a:spcAft>
              <a:tabLst>
                <a:tab pos="722313" algn="l"/>
              </a:tabLst>
            </a:pPr>
            <a:r>
              <a:rPr lang="pt-BR" sz="48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Teste </a:t>
            </a:r>
            <a:r>
              <a:rPr lang="pt-BR" sz="4800" i="1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pt-BR" sz="48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 para correlações</a:t>
            </a:r>
          </a:p>
        </p:txBody>
      </p:sp>
      <p:cxnSp>
        <p:nvCxnSpPr>
          <p:cNvPr id="7" name="Conector de Seta Reta 6">
            <a:extLst>
              <a:ext uri="{FF2B5EF4-FFF2-40B4-BE49-F238E27FC236}">
                <a16:creationId xmlns:a16="http://schemas.microsoft.com/office/drawing/2014/main" id="{4C8E4D0B-A6A2-FC4A-05D6-66072A3735FE}"/>
              </a:ext>
            </a:extLst>
          </p:cNvPr>
          <p:cNvCxnSpPr/>
          <p:nvPr/>
        </p:nvCxnSpPr>
        <p:spPr>
          <a:xfrm flipV="1">
            <a:off x="3403806" y="2018168"/>
            <a:ext cx="259882" cy="124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" name="Conector reto 3">
            <a:extLst>
              <a:ext uri="{FF2B5EF4-FFF2-40B4-BE49-F238E27FC236}">
                <a16:creationId xmlns:a16="http://schemas.microsoft.com/office/drawing/2014/main" id="{1A4FF316-B27F-282F-A42B-7647494B1D5A}"/>
              </a:ext>
            </a:extLst>
          </p:cNvPr>
          <p:cNvCxnSpPr>
            <a:cxnSpLocks/>
          </p:cNvCxnSpPr>
          <p:nvPr/>
        </p:nvCxnSpPr>
        <p:spPr>
          <a:xfrm>
            <a:off x="7389628" y="2317898"/>
            <a:ext cx="2041451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89314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tângulo 5"/>
              <p:cNvSpPr/>
              <p:nvPr/>
            </p:nvSpPr>
            <p:spPr>
              <a:xfrm>
                <a:off x="733647" y="1765005"/>
                <a:ext cx="11025962" cy="582435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28625" indent="-73025" algn="just">
                  <a:lnSpc>
                    <a:spcPct val="107000"/>
                  </a:lnSpc>
                  <a:spcAft>
                    <a:spcPts val="800"/>
                  </a:spcAft>
                  <a:buFont typeface="Arial" panose="020B0604020202020204" pitchFamily="34" charset="0"/>
                  <a:buChar char="•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2 variáveis quali       associação.</a:t>
                </a:r>
              </a:p>
              <a:p>
                <a:pPr marL="1155700" lvl="1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539750" algn="l"/>
                    <a:tab pos="1077913" algn="l"/>
                    <a:tab pos="1165225" algn="l"/>
                  </a:tabLst>
                </a:pP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Tabela de contingência ou tabela de classificação cruzada;</a:t>
                </a:r>
              </a:p>
              <a:p>
                <a:pPr marL="1155700" lvl="1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ea typeface="Tahoma" panose="020B0604030504040204" pitchFamily="34" charset="0"/>
                    <a:cs typeface="Times New Roman" panose="02020603050405020304" pitchFamily="18" charset="0"/>
                  </a:rPr>
                  <a:t>Teste qui-quadrado:</a:t>
                </a:r>
              </a:p>
              <a:p>
                <a:pPr marL="1612900" lvl="2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Ø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ea typeface="Tahoma" panose="020B0604030504040204" pitchFamily="34" charset="0"/>
                    <a:cs typeface="Times New Roman" panose="02020603050405020304" pitchFamily="18" charset="0"/>
                  </a:rPr>
                  <a:t>avalia se existe uma associação estatisticamente significativa entre as variáveis;</a:t>
                </a:r>
              </a:p>
              <a:p>
                <a:pPr marL="1612900" lvl="2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Ø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ea typeface="Tahoma" panose="020B0604030504040204" pitchFamily="34" charset="0"/>
                    <a:cs typeface="Times New Roman" panose="02020603050405020304" pitchFamily="18" charset="0"/>
                  </a:rPr>
                  <a:t>permite a realização de inferência descritiva;</a:t>
                </a:r>
              </a:p>
              <a:p>
                <a:pPr marL="1612900" lvl="2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Ø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ea typeface="Tahoma" panose="020B0604030504040204" pitchFamily="34" charset="0"/>
                    <a:cs typeface="Times New Roman" panose="02020603050405020304" pitchFamily="18" charset="0"/>
                  </a:rPr>
                  <a:t>Estatística do teste: </a:t>
                </a:r>
              </a:p>
              <a:p>
                <a:pPr marL="1270000" lvl="2" algn="just">
                  <a:lnSpc>
                    <a:spcPct val="107000"/>
                  </a:lnSpc>
                  <a:spcAft>
                    <a:spcPts val="800"/>
                  </a:spcAft>
                  <a:tabLst>
                    <a:tab pos="539750" algn="l"/>
                    <a:tab pos="1077913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l-GR" sz="2200" i="1" dirty="0" smtClean="0">
                          <a:latin typeface="Cambria Math" panose="020405030504060302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m:t>𝜒</m:t>
                      </m:r>
                      <m:r>
                        <a:rPr lang="pt-BR" sz="2400" i="1" dirty="0" smtClean="0">
                          <a:latin typeface="Cambria Math" panose="020405030504060302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m:t>² </m:t>
                      </m:r>
                      <m:r>
                        <a:rPr lang="pt-BR" sz="2400" i="1" dirty="0">
                          <a:latin typeface="Cambria Math" panose="020405030504060302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m:t>𝑡𝑜𝑡𝑎𝑙</m:t>
                      </m:r>
                      <m:r>
                        <a:rPr lang="pt-BR" sz="2400" i="1" dirty="0">
                          <a:latin typeface="Cambria Math" panose="020405030504060302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pt-BR" sz="2400" b="0" i="0" smtClean="0">
                          <a:latin typeface="Cambria Math" panose="02040503050406030204" pitchFamily="18" charset="0"/>
                        </a:rPr>
                        <m:t>= </m:t>
                      </m:r>
                      <m:nary>
                        <m:naryPr>
                          <m:chr m:val="∑"/>
                          <m:ctrlPr>
                            <a:rPr lang="pt-BR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pt-BR" sz="2400" i="1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pt-BR" sz="2400" i="1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pt-BR" sz="2400" i="1">
                              <a:latin typeface="Cambria Math" panose="02040503050406030204" pitchFamily="18" charset="0"/>
                            </a:rPr>
                            <m:t>𝑘</m:t>
                          </m:r>
                        </m:sup>
                        <m:e>
                          <m:r>
                            <a:rPr lang="pt-BR" sz="24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pt-BR" sz="2400" dirty="0"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imes New Roman" panose="02020603050405020304" pitchFamily="18" charset="0"/>
                            </a:rPr>
                            <m:t>res</m:t>
                          </m:r>
                          <m:r>
                            <a:rPr lang="pt-BR" sz="2400" dirty="0"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imes New Roman" panose="02020603050405020304" pitchFamily="18" charset="0"/>
                            </a:rPr>
                            <m:t>í</m:t>
                          </m:r>
                          <m:r>
                            <m:rPr>
                              <m:sty m:val="p"/>
                            </m:rPr>
                            <a:rPr lang="pt-BR" sz="2400" dirty="0"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imes New Roman" panose="02020603050405020304" pitchFamily="18" charset="0"/>
                            </a:rPr>
                            <m:t>duos</m:t>
                          </m:r>
                          <m:r>
                            <a:rPr lang="pt-BR" sz="2400" dirty="0"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imes New Roman" panose="02020603050405020304" pitchFamily="18" charset="0"/>
                            </a:rPr>
                            <m:t>²)/(</m:t>
                          </m:r>
                          <m:r>
                            <m:rPr>
                              <m:sty m:val="p"/>
                            </m:rPr>
                            <a:rPr lang="pt-BR" sz="2400" dirty="0"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imes New Roman" panose="02020603050405020304" pitchFamily="18" charset="0"/>
                            </a:rPr>
                            <m:t>frequ</m:t>
                          </m:r>
                          <m:r>
                            <a:rPr lang="pt-BR" sz="2400" dirty="0"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imes New Roman" panose="02020603050405020304" pitchFamily="18" charset="0"/>
                            </a:rPr>
                            <m:t>ê</m:t>
                          </m:r>
                          <m:r>
                            <m:rPr>
                              <m:sty m:val="p"/>
                            </m:rPr>
                            <a:rPr lang="pt-BR" sz="2400" dirty="0"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imes New Roman" panose="02020603050405020304" pitchFamily="18" charset="0"/>
                            </a:rPr>
                            <m:t>ncia</m:t>
                          </m:r>
                          <m:r>
                            <a:rPr lang="pt-BR" sz="2400" dirty="0"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pt-BR" sz="2400" dirty="0"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imes New Roman" panose="02020603050405020304" pitchFamily="18" charset="0"/>
                            </a:rPr>
                            <m:t>absoluta</m:t>
                          </m:r>
                          <m:r>
                            <a:rPr lang="pt-BR" sz="2400" dirty="0"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pt-BR" sz="2400" dirty="0"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imes New Roman" panose="02020603050405020304" pitchFamily="18" charset="0"/>
                            </a:rPr>
                            <m:t>esperada</m:t>
                          </m:r>
                          <m:r>
                            <a:rPr lang="pt-BR" sz="2400" dirty="0">
                              <a:latin typeface="Cambria Math" panose="02040503050406030204" pitchFamily="18" charset="0"/>
                              <a:ea typeface="Tahoma" panose="020B0604030504040204" pitchFamily="34" charset="0"/>
                              <a:cs typeface="Times New Roman" panose="02020603050405020304" pitchFamily="18" charset="0"/>
                            </a:rPr>
                            <m:t>)</m:t>
                          </m:r>
                        </m:e>
                      </m:nary>
                    </m:oMath>
                  </m:oMathPara>
                </a14:m>
                <a:endParaRPr lang="pt-BR" sz="2200" dirty="0">
                  <a:latin typeface="Calibri (Corpo)"/>
                  <a:ea typeface="Tahoma" panose="020B0604030504040204" pitchFamily="34" charset="0"/>
                  <a:cs typeface="Times New Roman" panose="02020603050405020304" pitchFamily="18" charset="0"/>
                </a:endParaRPr>
              </a:p>
              <a:p>
                <a:pPr marL="812800" lvl="1" algn="just">
                  <a:lnSpc>
                    <a:spcPct val="107000"/>
                  </a:lnSpc>
                  <a:spcAft>
                    <a:spcPts val="800"/>
                  </a:spcAft>
                  <a:tabLst>
                    <a:tab pos="539750" algn="l"/>
                    <a:tab pos="1077913" algn="l"/>
                  </a:tabLst>
                </a:pPr>
                <a:endParaRPr lang="pt-BR" sz="2200" dirty="0">
                  <a:latin typeface="Calibri (Corpo)"/>
                  <a:ea typeface="Tahoma" panose="020B0604030504040204" pitchFamily="34" charset="0"/>
                  <a:cs typeface="Times New Roman" panose="02020603050405020304" pitchFamily="18" charset="0"/>
                </a:endParaRPr>
              </a:p>
              <a:p>
                <a:pPr marL="1165225" indent="-1077913" algn="just">
                  <a:lnSpc>
                    <a:spcPct val="107000"/>
                  </a:lnSpc>
                  <a:spcAft>
                    <a:spcPts val="800"/>
                  </a:spcAft>
                  <a:tabLst>
                    <a:tab pos="895350" algn="l"/>
                  </a:tabLst>
                </a:pPr>
                <a:endParaRPr lang="pt-BR" sz="2200" dirty="0">
                  <a:latin typeface="Calibri (Corpo)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1165225" indent="-1077913" algn="just">
                  <a:lnSpc>
                    <a:spcPct val="107000"/>
                  </a:lnSpc>
                  <a:spcAft>
                    <a:spcPts val="800"/>
                  </a:spcAft>
                  <a:tabLst>
                    <a:tab pos="895350" algn="l"/>
                  </a:tabLst>
                </a:pPr>
                <a:endParaRPr lang="pt-BR" sz="2200" dirty="0">
                  <a:latin typeface="Calibri (Corpo)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1165225" indent="-357188" algn="just">
                  <a:lnSpc>
                    <a:spcPct val="107000"/>
                  </a:lnSpc>
                  <a:spcAft>
                    <a:spcPts val="800"/>
                  </a:spcAft>
                  <a:tabLst>
                    <a:tab pos="895350" algn="l"/>
                  </a:tabLst>
                </a:pP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	</a:t>
                </a:r>
                <a:endParaRPr lang="pt-BR" dirty="0">
                  <a:latin typeface="Calibri (Corpo)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Retângulo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647" y="1765005"/>
                <a:ext cx="11025962" cy="5824351"/>
              </a:xfrm>
              <a:prstGeom prst="rect">
                <a:avLst/>
              </a:prstGeom>
              <a:blipFill>
                <a:blip r:embed="rId2"/>
                <a:stretch>
                  <a:fillRect t="-628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tângulo 2">
            <a:extLst>
              <a:ext uri="{FF2B5EF4-FFF2-40B4-BE49-F238E27FC236}">
                <a16:creationId xmlns:a16="http://schemas.microsoft.com/office/drawing/2014/main" id="{B2DDB8A1-A40D-BF92-93E9-E976A0FFE4A5}"/>
              </a:ext>
            </a:extLst>
          </p:cNvPr>
          <p:cNvSpPr/>
          <p:nvPr/>
        </p:nvSpPr>
        <p:spPr>
          <a:xfrm>
            <a:off x="284664" y="834802"/>
            <a:ext cx="11230396" cy="84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12800" lvl="1" algn="just">
              <a:lnSpc>
                <a:spcPct val="107000"/>
              </a:lnSpc>
              <a:spcAft>
                <a:spcPts val="1800"/>
              </a:spcAft>
              <a:tabLst>
                <a:tab pos="722313" algn="l"/>
              </a:tabLst>
            </a:pPr>
            <a:r>
              <a:rPr lang="pt-BR" sz="48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Teste do </a:t>
            </a:r>
            <a:r>
              <a:rPr lang="pt-BR" sz="4800" dirty="0" err="1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Qui</a:t>
            </a:r>
            <a:r>
              <a:rPr lang="pt-BR" sz="48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-Quadrado para associações</a:t>
            </a:r>
          </a:p>
        </p:txBody>
      </p:sp>
      <p:cxnSp>
        <p:nvCxnSpPr>
          <p:cNvPr id="4" name="Conector de Seta Reta 3">
            <a:extLst>
              <a:ext uri="{FF2B5EF4-FFF2-40B4-BE49-F238E27FC236}">
                <a16:creationId xmlns:a16="http://schemas.microsoft.com/office/drawing/2014/main" id="{B0D1B51E-7F63-333E-42F2-C24CE0DB77F7}"/>
              </a:ext>
            </a:extLst>
          </p:cNvPr>
          <p:cNvCxnSpPr/>
          <p:nvPr/>
        </p:nvCxnSpPr>
        <p:spPr>
          <a:xfrm>
            <a:off x="3242817" y="1974305"/>
            <a:ext cx="229076" cy="555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28340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864400" y="1279373"/>
            <a:ext cx="10281120" cy="3182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algn="ctr">
              <a:lnSpc>
                <a:spcPct val="107000"/>
              </a:lnSpc>
              <a:spcAft>
                <a:spcPts val="800"/>
              </a:spcAft>
              <a:tabLst>
                <a:tab pos="722313" algn="l"/>
              </a:tabLst>
            </a:pPr>
            <a:endParaRPr lang="pt-BR" sz="2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28625" indent="-73025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539750" algn="l"/>
                <a:tab pos="1077913" algn="l"/>
              </a:tabLst>
            </a:pPr>
            <a:r>
              <a:rPr lang="pt-BR" sz="22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 2 variáveis </a:t>
            </a:r>
            <a:r>
              <a:rPr lang="pt-BR" sz="2200" dirty="0" err="1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quali</a:t>
            </a:r>
            <a:r>
              <a:rPr lang="pt-BR" sz="22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      associação.</a:t>
            </a:r>
          </a:p>
          <a:p>
            <a:pPr marL="989013" lvl="1" indent="-36195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  <a:tabLst>
                <a:tab pos="539750" algn="l"/>
                <a:tab pos="1339850" algn="l"/>
              </a:tabLst>
            </a:pPr>
            <a:r>
              <a:rPr lang="pt-BR" sz="22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o teste segue a distribuição qui-quadrado, que somente possui valores não negativos.</a:t>
            </a:r>
          </a:p>
          <a:p>
            <a:pPr marL="1165225" indent="-1077913" algn="just">
              <a:lnSpc>
                <a:spcPct val="107000"/>
              </a:lnSpc>
              <a:spcAft>
                <a:spcPts val="800"/>
              </a:spcAft>
              <a:tabLst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indent="-1077913" algn="just">
              <a:lnSpc>
                <a:spcPct val="107000"/>
              </a:lnSpc>
              <a:spcAft>
                <a:spcPts val="800"/>
              </a:spcAft>
              <a:tabLst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indent="-357188" algn="just">
              <a:lnSpc>
                <a:spcPct val="107000"/>
              </a:lnSpc>
              <a:spcAft>
                <a:spcPts val="800"/>
              </a:spcAft>
              <a:tabLst>
                <a:tab pos="895350" algn="l"/>
              </a:tabLst>
            </a:pPr>
            <a:r>
              <a:rPr lang="pt-BR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pt-BR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0" name="Conector de Seta Reta 9"/>
          <p:cNvCxnSpPr/>
          <p:nvPr/>
        </p:nvCxnSpPr>
        <p:spPr>
          <a:xfrm>
            <a:off x="3350211" y="2027466"/>
            <a:ext cx="229076" cy="555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2"/>
          <a:srcRect t="10444" r="53611" b="34642"/>
          <a:stretch/>
        </p:blipFill>
        <p:spPr>
          <a:xfrm>
            <a:off x="3795823" y="3205329"/>
            <a:ext cx="5589188" cy="303226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D09B3C4-3CC0-E181-E690-C904EEFDFAD4}"/>
              </a:ext>
            </a:extLst>
          </p:cNvPr>
          <p:cNvSpPr/>
          <p:nvPr/>
        </p:nvSpPr>
        <p:spPr>
          <a:xfrm>
            <a:off x="284664" y="834802"/>
            <a:ext cx="11230396" cy="84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12800" lvl="1" algn="just">
              <a:lnSpc>
                <a:spcPct val="107000"/>
              </a:lnSpc>
              <a:spcAft>
                <a:spcPts val="1800"/>
              </a:spcAft>
              <a:tabLst>
                <a:tab pos="722313" algn="l"/>
              </a:tabLst>
            </a:pPr>
            <a:r>
              <a:rPr lang="pt-BR" sz="48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Teste do </a:t>
            </a:r>
            <a:r>
              <a:rPr lang="pt-BR" sz="4800" dirty="0" err="1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Qui</a:t>
            </a:r>
            <a:r>
              <a:rPr lang="pt-BR" sz="48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-Quadrado para associações</a:t>
            </a:r>
          </a:p>
        </p:txBody>
      </p:sp>
    </p:spTree>
    <p:extLst>
      <p:ext uri="{BB962C8B-B14F-4D97-AF65-F5344CB8AC3E}">
        <p14:creationId xmlns:p14="http://schemas.microsoft.com/office/powerpoint/2010/main" val="13761176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tângulo 5"/>
              <p:cNvSpPr/>
              <p:nvPr/>
            </p:nvSpPr>
            <p:spPr>
              <a:xfrm>
                <a:off x="824269" y="1245401"/>
                <a:ext cx="10281120" cy="60496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55600" algn="ctr">
                  <a:lnSpc>
                    <a:spcPct val="107000"/>
                  </a:lnSpc>
                  <a:spcAft>
                    <a:spcPts val="800"/>
                  </a:spcAft>
                  <a:tabLst>
                    <a:tab pos="722313" algn="l"/>
                  </a:tabLst>
                </a:pPr>
                <a:endParaRPr lang="pt-BR" sz="2600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28625" indent="-73025" algn="just">
                  <a:lnSpc>
                    <a:spcPct val="107000"/>
                  </a:lnSpc>
                  <a:spcAft>
                    <a:spcPts val="1800"/>
                  </a:spcAft>
                  <a:buFont typeface="Arial" panose="020B0604020202020204" pitchFamily="34" charset="0"/>
                  <a:buChar char="•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1 variável quanti      teste </a:t>
                </a:r>
                <a:r>
                  <a:rPr lang="pt-BR" sz="2200" i="1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t </a:t>
                </a: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para média de 1 amostra.</a:t>
                </a:r>
              </a:p>
              <a:p>
                <a:pPr marL="698500" indent="-342900" algn="just">
                  <a:lnSpc>
                    <a:spcPct val="107000"/>
                  </a:lnSpc>
                  <a:spcAft>
                    <a:spcPts val="1800"/>
                  </a:spcAft>
                  <a:buFont typeface="Wingdings" panose="05000000000000000000" pitchFamily="2" charset="2"/>
                  <a:buChar char="§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Ex.:</a:t>
                </a:r>
                <a:r>
                  <a:rPr lang="pt-BR" sz="2200" dirty="0">
                    <a:latin typeface="Calibri (Corpo)"/>
                    <a:cs typeface="Times New Roman" panose="02020603050405020304" pitchFamily="18" charset="0"/>
                  </a:rPr>
                  <a:t> a PGFN afirma que recupera, em média, créditos no valor de R$ 2 bilhões por mês. A partir de 24 amostras, identificamos valor médio recuperado de R$ 1.9 bilhão, com desvio padrão de R$ 372 milhões. Podemos concluir que a PGFN arrecada menos do que supõe?</a:t>
                </a:r>
              </a:p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ea typeface="Tahoma" panose="020B0604030504040204" pitchFamily="34" charset="0"/>
                    <a:cs typeface="Times New Roman" panose="02020603050405020304" pitchFamily="18" charset="0"/>
                  </a:rPr>
                  <a:t>Estatística do teste: </a:t>
                </a:r>
              </a:p>
              <a:p>
                <a:pPr marL="1270000" lvl="2" algn="just">
                  <a:lnSpc>
                    <a:spcPct val="107000"/>
                  </a:lnSpc>
                  <a:spcAft>
                    <a:spcPts val="800"/>
                  </a:spcAft>
                  <a:tabLst>
                    <a:tab pos="539750" algn="l"/>
                    <a:tab pos="1077913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t-BR" sz="2200" b="0" i="1" dirty="0" smtClean="0">
                          <a:latin typeface="Cambria Math" panose="02040503050406030204" pitchFamily="18" charset="0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m:t>𝑇</m:t>
                      </m:r>
                      <m:r>
                        <a:rPr lang="pt-BR" sz="220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pt-BR" sz="2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pt-BR" sz="2200" b="0" i="1" smtClean="0">
                              <a:latin typeface="Cambria Math" panose="02040503050406030204" pitchFamily="18" charset="0"/>
                            </a:rPr>
                            <m:t>𝑋</m:t>
                          </m:r>
                          <m:r>
                            <a:rPr lang="pt-BR" sz="2200" b="0" i="1" smtClean="0">
                              <a:latin typeface="Cambria Math" panose="02040503050406030204" pitchFamily="18" charset="0"/>
                            </a:rPr>
                            <m:t> −</m:t>
                          </m:r>
                          <m:r>
                            <m:rPr>
                              <m:sty m:val="p"/>
                            </m:rPr>
                            <a:rPr lang="el-GR" sz="2200" b="0" i="1" smtClean="0">
                              <a:latin typeface="Cambria Math" panose="02040503050406030204" pitchFamily="18" charset="0"/>
                            </a:rPr>
                            <m:t>μ</m:t>
                          </m:r>
                          <m:r>
                            <a:rPr lang="pt-BR" sz="22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num>
                        <m:den>
                          <m:r>
                            <a:rPr lang="pt-BR" sz="2200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  <m:r>
                            <a:rPr lang="pt-BR" sz="2200" b="0" i="1" smtClean="0">
                              <a:latin typeface="Cambria Math" panose="02040503050406030204" pitchFamily="18" charset="0"/>
                            </a:rPr>
                            <m:t>/√</m:t>
                          </m:r>
                          <m:r>
                            <a:rPr lang="pt-BR" sz="22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pt-BR" sz="2200" dirty="0">
                  <a:latin typeface="Calibri (Corpo)"/>
                  <a:cs typeface="Times New Roman" panose="02020603050405020304" pitchFamily="18" charset="0"/>
                </a:endParaRPr>
              </a:p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cs typeface="Times New Roman" panose="02020603050405020304" pitchFamily="18" charset="0"/>
                  </a:rPr>
                  <a:t>A distribuição relevante é a </a:t>
                </a:r>
                <a:r>
                  <a:rPr lang="pt-BR" sz="2200" i="1" dirty="0">
                    <a:latin typeface="Calibri (Corpo)"/>
                    <a:cs typeface="Times New Roman" panose="02020603050405020304" pitchFamily="18" charset="0"/>
                  </a:rPr>
                  <a:t>t</a:t>
                </a:r>
                <a:r>
                  <a:rPr lang="pt-BR" sz="2200" dirty="0">
                    <a:latin typeface="Calibri (Corpo)"/>
                    <a:cs typeface="Times New Roman" panose="02020603050405020304" pitchFamily="18" charset="0"/>
                  </a:rPr>
                  <a:t> de</a:t>
                </a:r>
                <a:r>
                  <a:rPr lang="pt-BR" sz="2200" i="1" dirty="0">
                    <a:latin typeface="Calibri (Corpo)"/>
                    <a:cs typeface="Times New Roman" panose="02020603050405020304" pitchFamily="18" charset="0"/>
                  </a:rPr>
                  <a:t> student </a:t>
                </a:r>
                <a:r>
                  <a:rPr lang="pt-BR" sz="2200" dirty="0">
                    <a:latin typeface="Calibri (Corpo)"/>
                    <a:cs typeface="Times New Roman" panose="02020603050405020304" pitchFamily="18" charset="0"/>
                  </a:rPr>
                  <a:t>com n-1 graus de liberdade.</a:t>
                </a:r>
              </a:p>
              <a:p>
                <a:pPr marL="1165225" indent="-1077913" algn="just">
                  <a:lnSpc>
                    <a:spcPct val="107000"/>
                  </a:lnSpc>
                  <a:spcAft>
                    <a:spcPts val="800"/>
                  </a:spcAft>
                  <a:tabLst>
                    <a:tab pos="895350" algn="l"/>
                  </a:tabLst>
                </a:pPr>
                <a:endParaRPr lang="pt-BR" sz="2200" dirty="0">
                  <a:latin typeface="Calibri (Corpo)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1165225" indent="-1077913" algn="just">
                  <a:lnSpc>
                    <a:spcPct val="107000"/>
                  </a:lnSpc>
                  <a:spcAft>
                    <a:spcPts val="800"/>
                  </a:spcAft>
                  <a:tabLst>
                    <a:tab pos="895350" algn="l"/>
                  </a:tabLst>
                </a:pPr>
                <a:endParaRPr lang="pt-BR" sz="22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1165225" indent="-357188" algn="just">
                  <a:lnSpc>
                    <a:spcPct val="107000"/>
                  </a:lnSpc>
                  <a:spcAft>
                    <a:spcPts val="800"/>
                  </a:spcAft>
                  <a:tabLst>
                    <a:tab pos="895350" algn="l"/>
                  </a:tabLst>
                </a:pPr>
                <a:r>
                  <a:rPr lang="pt-BR" sz="22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</a:t>
                </a:r>
                <a:endParaRPr lang="pt-BR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Retângulo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4269" y="1245401"/>
                <a:ext cx="10281120" cy="6049605"/>
              </a:xfrm>
              <a:prstGeom prst="rect">
                <a:avLst/>
              </a:prstGeom>
              <a:blipFill>
                <a:blip r:embed="rId2"/>
                <a:stretch>
                  <a:fillRect r="-771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Conector reto 3"/>
          <p:cNvCxnSpPr/>
          <p:nvPr/>
        </p:nvCxnSpPr>
        <p:spPr>
          <a:xfrm>
            <a:off x="5171269" y="4563046"/>
            <a:ext cx="173255" cy="9626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Conector reto 14"/>
          <p:cNvCxnSpPr/>
          <p:nvPr/>
        </p:nvCxnSpPr>
        <p:spPr>
          <a:xfrm flipV="1">
            <a:off x="5723981" y="4994169"/>
            <a:ext cx="250265" cy="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Retângulo 2">
            <a:extLst>
              <a:ext uri="{FF2B5EF4-FFF2-40B4-BE49-F238E27FC236}">
                <a16:creationId xmlns:a16="http://schemas.microsoft.com/office/drawing/2014/main" id="{E560C8AC-A0D9-5963-7031-21C37202BB43}"/>
              </a:ext>
            </a:extLst>
          </p:cNvPr>
          <p:cNvSpPr/>
          <p:nvPr/>
        </p:nvSpPr>
        <p:spPr>
          <a:xfrm>
            <a:off x="609219" y="767565"/>
            <a:ext cx="11230396" cy="84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12800" lvl="1" algn="just">
              <a:lnSpc>
                <a:spcPct val="107000"/>
              </a:lnSpc>
              <a:spcAft>
                <a:spcPts val="1800"/>
              </a:spcAft>
              <a:tabLst>
                <a:tab pos="722313" algn="l"/>
              </a:tabLst>
            </a:pPr>
            <a:r>
              <a:rPr lang="pt-BR" sz="48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Teste </a:t>
            </a:r>
            <a:r>
              <a:rPr lang="pt-BR" sz="4800" i="1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t </a:t>
            </a:r>
            <a:r>
              <a:rPr lang="pt-BR" sz="48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para média de uma amostra</a:t>
            </a:r>
          </a:p>
        </p:txBody>
      </p:sp>
      <p:cxnSp>
        <p:nvCxnSpPr>
          <p:cNvPr id="7" name="Conector de Seta Reta 6">
            <a:extLst>
              <a:ext uri="{FF2B5EF4-FFF2-40B4-BE49-F238E27FC236}">
                <a16:creationId xmlns:a16="http://schemas.microsoft.com/office/drawing/2014/main" id="{78359C98-20AB-857D-8F89-F647E1B999A9}"/>
              </a:ext>
            </a:extLst>
          </p:cNvPr>
          <p:cNvCxnSpPr/>
          <p:nvPr/>
        </p:nvCxnSpPr>
        <p:spPr>
          <a:xfrm>
            <a:off x="3381041" y="1984937"/>
            <a:ext cx="229076" cy="555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00509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tângulo 5"/>
              <p:cNvSpPr/>
              <p:nvPr/>
            </p:nvSpPr>
            <p:spPr>
              <a:xfrm>
                <a:off x="779340" y="1834003"/>
                <a:ext cx="10451109" cy="49067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Arial" panose="020B0604020202020204" pitchFamily="34" charset="0"/>
                  <a:buChar char="•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Regressão Linear Simples e Múltipla;</a:t>
                </a:r>
              </a:p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Arial" panose="020B0604020202020204" pitchFamily="34" charset="0"/>
                  <a:buChar char="•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Regressão Logística...</a:t>
                </a:r>
              </a:p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Arial" panose="020B0604020202020204" pitchFamily="34" charset="0"/>
                  <a:buChar char="•"/>
                  <a:tabLst>
                    <a:tab pos="539750" algn="l"/>
                    <a:tab pos="1077913" algn="l"/>
                  </a:tabLst>
                </a:pPr>
                <a:endParaRPr lang="pt-BR" sz="200" dirty="0">
                  <a:latin typeface="Calibri (Corpo)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55600" algn="just">
                  <a:lnSpc>
                    <a:spcPct val="107000"/>
                  </a:lnSpc>
                  <a:spcAft>
                    <a:spcPts val="800"/>
                  </a:spcAft>
                  <a:tabLst>
                    <a:tab pos="539750" algn="l"/>
                    <a:tab pos="1077913" algn="l"/>
                  </a:tabLst>
                </a:pPr>
                <a:r>
                  <a:rPr lang="pt-BR" sz="2200" b="1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Regressão Linear Simples</a:t>
                </a: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. Características:</a:t>
                </a:r>
              </a:p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objetivo - explicar o comportamento de uma variável dependente em função de 1 variável explicativa; propiciar uma equação que descreva a relação entre as 2 variáveis;</a:t>
                </a:r>
              </a:p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variáveis - 1 quanti dependente e 1 quanti explicativa;</a:t>
                </a:r>
              </a:p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modelo útil para descrever um relacionamento aproximadamente linear;</a:t>
                </a:r>
              </a:p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função linear: </a:t>
                </a:r>
                <a14:m>
                  <m:oMath xmlns:m="http://schemas.openxmlformats.org/officeDocument/2006/math">
                    <m:r>
                      <a:rPr lang="pt-B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pt-B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= </m:t>
                    </m:r>
                    <m:r>
                      <a:rPr lang="el-G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𝛼</m:t>
                    </m:r>
                    <m:r>
                      <a:rPr lang="pt-B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+ </m:t>
                    </m:r>
                    <m:r>
                      <a:rPr lang="el-G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𝛽</m:t>
                    </m:r>
                    <m:r>
                      <a:rPr lang="pt-B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pt-B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𝑥</m:t>
                    </m:r>
                  </m:oMath>
                </a14:m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 (em que </a:t>
                </a:r>
                <a14:m>
                  <m:oMath xmlns:m="http://schemas.openxmlformats.org/officeDocument/2006/math">
                    <m:r>
                      <a:rPr lang="el-GR" sz="22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𝛼</m:t>
                    </m:r>
                  </m:oMath>
                </a14:m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 é o intercepto e </a:t>
                </a:r>
                <a14:m>
                  <m:oMath xmlns:m="http://schemas.openxmlformats.org/officeDocument/2006/math">
                    <m:r>
                      <a:rPr lang="el-GR" sz="22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𝛽</m:t>
                    </m:r>
                  </m:oMath>
                </a14:m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 é o coeficiente de inclinação da reta);</a:t>
                </a:r>
              </a:p>
              <a:p>
                <a:pPr marL="1165225" indent="-357188" algn="just">
                  <a:lnSpc>
                    <a:spcPct val="107000"/>
                  </a:lnSpc>
                  <a:spcAft>
                    <a:spcPts val="800"/>
                  </a:spcAft>
                  <a:tabLst>
                    <a:tab pos="895350" algn="l"/>
                  </a:tabLst>
                </a:pPr>
                <a:endParaRPr lang="pt-BR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Retângulo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9340" y="1834003"/>
                <a:ext cx="10451109" cy="4906728"/>
              </a:xfrm>
              <a:prstGeom prst="rect">
                <a:avLst/>
              </a:prstGeom>
              <a:blipFill>
                <a:blip r:embed="rId2"/>
                <a:stretch>
                  <a:fillRect t="-745" r="-758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tângulo 6">
            <a:extLst>
              <a:ext uri="{FF2B5EF4-FFF2-40B4-BE49-F238E27FC236}">
                <a16:creationId xmlns:a16="http://schemas.microsoft.com/office/drawing/2014/main" id="{EAA5FE7C-4BFC-78BA-B330-B98D6BB04253}"/>
              </a:ext>
            </a:extLst>
          </p:cNvPr>
          <p:cNvSpPr/>
          <p:nvPr/>
        </p:nvSpPr>
        <p:spPr>
          <a:xfrm>
            <a:off x="284664" y="834802"/>
            <a:ext cx="11230396" cy="84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12800" lvl="1" algn="just">
              <a:lnSpc>
                <a:spcPct val="107000"/>
              </a:lnSpc>
              <a:spcAft>
                <a:spcPts val="1800"/>
              </a:spcAft>
              <a:tabLst>
                <a:tab pos="722313" algn="l"/>
              </a:tabLst>
            </a:pPr>
            <a:r>
              <a:rPr lang="pt-BR" sz="48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Modelos de Regressão</a:t>
            </a:r>
          </a:p>
        </p:txBody>
      </p:sp>
    </p:spTree>
    <p:extLst>
      <p:ext uri="{BB962C8B-B14F-4D97-AF65-F5344CB8AC3E}">
        <p14:creationId xmlns:p14="http://schemas.microsoft.com/office/powerpoint/2010/main" val="36826875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tângulo 5"/>
              <p:cNvSpPr/>
              <p:nvPr/>
            </p:nvSpPr>
            <p:spPr>
              <a:xfrm>
                <a:off x="864400" y="1771775"/>
                <a:ext cx="10451109" cy="44699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cs typeface="Times New Roman" panose="02020603050405020304" pitchFamily="18" charset="0"/>
                  </a:rPr>
                  <a:t>a reta de regressão é aquela que proporciona o menor conjunto de erros ao quadrado (Mínimos Quadrados Ordinários);</a:t>
                </a:r>
              </a:p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soma dos erros = 0; soma dos erros ao quadrado é a mínima possível;</a:t>
                </a:r>
              </a:p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539750" algn="l"/>
                    <a:tab pos="1077913" algn="l"/>
                  </a:tabLst>
                </a:pPr>
                <a:r>
                  <a:rPr lang="pt-BR" sz="2200" b="1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R² </a:t>
                </a: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(coeficiente de ajuste do modelo): indica o percentual de variância da variável dependente que é explicado pela variável independente. Quanto maior o valor do coeficiente (entre 0 e 1), maior é o poder de explicação do modelo;</a:t>
                </a:r>
              </a:p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inferências estatísticas a partir do modelo de regressão simples: </a:t>
                </a:r>
                <a:r>
                  <a:rPr lang="pt-BR" sz="2200" dirty="0">
                    <a:latin typeface="Calibri (Corpo)"/>
                    <a:cs typeface="Times New Roman" panose="02020603050405020304" pitchFamily="18" charset="0"/>
                  </a:rPr>
                  <a:t>análise sobre se o </a:t>
                </a:r>
                <a14:m>
                  <m:oMath xmlns:m="http://schemas.openxmlformats.org/officeDocument/2006/math">
                    <m:r>
                      <a:rPr lang="el-G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𝛽</m:t>
                    </m:r>
                  </m:oMath>
                </a14:m>
                <a:r>
                  <a:rPr lang="pt-BR" sz="2200" dirty="0">
                    <a:latin typeface="Calibri (Corpo)"/>
                    <a:cs typeface="Times New Roman" panose="02020603050405020304" pitchFamily="18" charset="0"/>
                  </a:rPr>
                  <a:t> é estatisticamente diferente de zero; em caso positivo, sobre a direção e a força do relacionamento entre as variáveis; e, dependendo do desenho de pesquisa, para realizar inferências causais.</a:t>
                </a:r>
              </a:p>
              <a:p>
                <a:pPr marL="355600" algn="just">
                  <a:lnSpc>
                    <a:spcPct val="107000"/>
                  </a:lnSpc>
                  <a:spcAft>
                    <a:spcPts val="800"/>
                  </a:spcAft>
                  <a:tabLst>
                    <a:tab pos="539750" algn="l"/>
                    <a:tab pos="1077913" algn="l"/>
                  </a:tabLst>
                </a:pPr>
                <a:endParaRPr lang="pt-BR" sz="2200" dirty="0">
                  <a:latin typeface="Calibri (Corpo)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Retângulo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4400" y="1771775"/>
                <a:ext cx="10451109" cy="4469942"/>
              </a:xfrm>
              <a:prstGeom prst="rect">
                <a:avLst/>
              </a:prstGeom>
              <a:blipFill>
                <a:blip r:embed="rId2"/>
                <a:stretch>
                  <a:fillRect t="-819" r="-758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tângulo 6">
            <a:extLst>
              <a:ext uri="{FF2B5EF4-FFF2-40B4-BE49-F238E27FC236}">
                <a16:creationId xmlns:a16="http://schemas.microsoft.com/office/drawing/2014/main" id="{8C91DF82-5D2C-5397-7231-6DC5DF15DCBD}"/>
              </a:ext>
            </a:extLst>
          </p:cNvPr>
          <p:cNvSpPr/>
          <p:nvPr/>
        </p:nvSpPr>
        <p:spPr>
          <a:xfrm>
            <a:off x="284664" y="834802"/>
            <a:ext cx="11230396" cy="84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12800" lvl="1" algn="just">
              <a:lnSpc>
                <a:spcPct val="107000"/>
              </a:lnSpc>
              <a:spcAft>
                <a:spcPts val="1800"/>
              </a:spcAft>
              <a:tabLst>
                <a:tab pos="722313" algn="l"/>
              </a:tabLst>
            </a:pPr>
            <a:r>
              <a:rPr lang="pt-BR" sz="48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Regressão Linear Simples</a:t>
            </a:r>
          </a:p>
        </p:txBody>
      </p:sp>
    </p:spTree>
    <p:extLst>
      <p:ext uri="{BB962C8B-B14F-4D97-AF65-F5344CB8AC3E}">
        <p14:creationId xmlns:p14="http://schemas.microsoft.com/office/powerpoint/2010/main" val="41949896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tângulo 5"/>
              <p:cNvSpPr/>
              <p:nvPr/>
            </p:nvSpPr>
            <p:spPr>
              <a:xfrm>
                <a:off x="1063951" y="1258604"/>
                <a:ext cx="10451109" cy="624510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55600" algn="ctr">
                  <a:lnSpc>
                    <a:spcPct val="107000"/>
                  </a:lnSpc>
                  <a:spcAft>
                    <a:spcPts val="800"/>
                  </a:spcAft>
                  <a:tabLst>
                    <a:tab pos="722313" algn="l"/>
                  </a:tabLst>
                </a:pPr>
                <a:endParaRPr lang="pt-BR" sz="2600" b="1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61950" indent="-342900" algn="just">
                  <a:lnSpc>
                    <a:spcPct val="107000"/>
                  </a:lnSpc>
                  <a:spcAft>
                    <a:spcPts val="800"/>
                  </a:spcAft>
                  <a:buFont typeface="Arial" panose="020B0604020202020204" pitchFamily="34" charset="0"/>
                  <a:buChar char="•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Características</a:t>
                </a:r>
                <a:r>
                  <a:rPr lang="pt-BR" sz="2200" b="1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( ≠ Regressão Linear Simples):</a:t>
                </a:r>
              </a:p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cs typeface="Times New Roman" panose="02020603050405020304" pitchFamily="18" charset="0"/>
                  </a:rPr>
                  <a:t>não é propriamente linear: as observações se distribuem em um plano ou hiperplano;</a:t>
                </a:r>
              </a:p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variáveis: 1 quanti dependente e 2 ou mais quanti ou quali explicativas;</a:t>
                </a:r>
              </a:p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objetivo: propiciar uma equação que considere a relação entre as diversas variáveis;</a:t>
                </a:r>
              </a:p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forma funcional: </a:t>
                </a:r>
                <a14:m>
                  <m:oMath xmlns:m="http://schemas.openxmlformats.org/officeDocument/2006/math">
                    <m:r>
                      <a:rPr lang="pt-B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pt-B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= </m:t>
                    </m:r>
                    <m:r>
                      <a:rPr lang="el-G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𝛼</m:t>
                    </m:r>
                    <m:r>
                      <a:rPr lang="pt-B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+ </m:t>
                    </m:r>
                    <m:r>
                      <a:rPr lang="el-G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𝛽</m:t>
                    </m:r>
                    <m:r>
                      <a:rPr lang="pt-BR" sz="22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¹</m:t>
                    </m:r>
                    <m:r>
                      <a:rPr lang="pt-B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sSup>
                      <m:sSupPr>
                        <m:ctrlPr>
                          <a:rPr lang="pt-BR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pt-BR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pt-BR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  <m:r>
                          <a:rPr lang="pt-BR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𝑖</m:t>
                        </m:r>
                      </m:sup>
                    </m:sSup>
                  </m:oMath>
                </a14:m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 + </a:t>
                </a:r>
                <a14:m>
                  <m:oMath xmlns:m="http://schemas.openxmlformats.org/officeDocument/2006/math">
                    <m:r>
                      <a:rPr lang="el-G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𝛽</m:t>
                    </m:r>
                    <m:r>
                      <a:rPr lang="pt-BR" sz="22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²</m:t>
                    </m:r>
                    <m:r>
                      <a:rPr lang="pt-B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sSup>
                      <m:sSupPr>
                        <m:ctrlPr>
                          <a:rPr lang="pt-BR" sz="220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pt-BR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pt-BR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pt-BR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𝑖</m:t>
                        </m:r>
                      </m:sup>
                    </m:sSup>
                  </m:oMath>
                </a14:m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 +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pt-BR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l-GR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𝛽</m:t>
                        </m:r>
                      </m:e>
                      <m:sup>
                        <m:r>
                          <a:rPr lang="pt-BR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pt-B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sSup>
                      <m:sSupPr>
                        <m:ctrlPr>
                          <a:rPr lang="pt-BR" sz="220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pt-BR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pt-BR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pt-BR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𝑖</m:t>
                        </m:r>
                      </m:sup>
                    </m:sSup>
                    <m:r>
                      <m:rPr>
                        <m:nor/>
                      </m:rPr>
                      <a:rPr lang="pt-BR" sz="2200" b="0" i="0" dirty="0" smtClean="0">
                        <a:latin typeface="Calibri (Corpo)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pt-BR" sz="22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…</m:t>
                    </m:r>
                    <m:r>
                      <m:rPr>
                        <m:nor/>
                      </m:rPr>
                      <a:rPr lang="pt-BR" sz="2200" dirty="0" smtClean="0">
                        <a:latin typeface="Calibri (Corpo)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 </m:t>
                    </m:r>
                    <m:sSup>
                      <m:sSupPr>
                        <m:ctrlPr>
                          <a:rPr lang="pt-BR" sz="220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l-GR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𝛽</m:t>
                        </m:r>
                      </m:e>
                      <m:sup>
                        <m:r>
                          <a:rPr lang="pt-BR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𝑘</m:t>
                        </m:r>
                      </m:sup>
                    </m:sSup>
                    <m:r>
                      <a:rPr lang="pt-BR" sz="220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.</m:t>
                    </m:r>
                    <m:sSup>
                      <m:sSupPr>
                        <m:ctrlPr>
                          <a:rPr lang="pt-BR" sz="220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pt-BR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pt-BR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𝑘</m:t>
                        </m:r>
                        <m:r>
                          <a:rPr lang="pt-BR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𝑖</m:t>
                        </m:r>
                      </m:sup>
                    </m:sSup>
                    <m:r>
                      <a:rPr lang="pt-BR" sz="22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;</m:t>
                    </m:r>
                  </m:oMath>
                </a14:m>
                <a:endParaRPr lang="pt-BR" sz="2200" dirty="0">
                  <a:latin typeface="Calibri (Corpo)"/>
                  <a:cs typeface="Times New Roman" panose="02020603050405020304" pitchFamily="18" charset="0"/>
                </a:endParaRPr>
              </a:p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cs typeface="Times New Roman" panose="02020603050405020304" pitchFamily="18" charset="0"/>
                  </a:rPr>
                  <a:t>o coeficiente angular parcial de cada variável independente mostra seu efeito sobre a variável dependente, mantidas as demais variáveis constantes (controle estatístico);</a:t>
                </a:r>
              </a:p>
              <a:p>
                <a:pPr marL="355600" algn="just">
                  <a:lnSpc>
                    <a:spcPct val="107000"/>
                  </a:lnSpc>
                  <a:spcAft>
                    <a:spcPts val="800"/>
                  </a:spcAft>
                  <a:tabLst>
                    <a:tab pos="539750" algn="l"/>
                    <a:tab pos="1077913" algn="l"/>
                  </a:tabLst>
                </a:pPr>
                <a:endParaRPr lang="pt-BR" sz="2200" dirty="0">
                  <a:latin typeface="Calibri (Corpo)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1165225" indent="-1077913" algn="just">
                  <a:lnSpc>
                    <a:spcPct val="107000"/>
                  </a:lnSpc>
                  <a:spcAft>
                    <a:spcPts val="800"/>
                  </a:spcAft>
                  <a:tabLst>
                    <a:tab pos="895350" algn="l"/>
                  </a:tabLst>
                </a:pPr>
                <a:endParaRPr lang="pt-BR" sz="22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1165225" indent="-1077913" algn="just">
                  <a:lnSpc>
                    <a:spcPct val="107000"/>
                  </a:lnSpc>
                  <a:spcAft>
                    <a:spcPts val="800"/>
                  </a:spcAft>
                  <a:tabLst>
                    <a:tab pos="895350" algn="l"/>
                  </a:tabLst>
                </a:pPr>
                <a:endParaRPr lang="pt-BR" sz="22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1165225" indent="-357188" algn="just">
                  <a:lnSpc>
                    <a:spcPct val="107000"/>
                  </a:lnSpc>
                  <a:spcAft>
                    <a:spcPts val="800"/>
                  </a:spcAft>
                  <a:tabLst>
                    <a:tab pos="895350" algn="l"/>
                  </a:tabLst>
                </a:pPr>
                <a:r>
                  <a:rPr lang="pt-BR" sz="22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</a:t>
                </a:r>
                <a:endParaRPr lang="pt-BR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Retângulo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951" y="1258604"/>
                <a:ext cx="10451109" cy="6245108"/>
              </a:xfrm>
              <a:prstGeom prst="rect">
                <a:avLst/>
              </a:prstGeom>
              <a:blipFill>
                <a:blip r:embed="rId2"/>
                <a:stretch>
                  <a:fillRect l="-525" r="-758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tângulo 2">
            <a:extLst>
              <a:ext uri="{FF2B5EF4-FFF2-40B4-BE49-F238E27FC236}">
                <a16:creationId xmlns:a16="http://schemas.microsoft.com/office/drawing/2014/main" id="{8A32DA07-D752-DA3D-1F14-1B21CE78FED9}"/>
              </a:ext>
            </a:extLst>
          </p:cNvPr>
          <p:cNvSpPr/>
          <p:nvPr/>
        </p:nvSpPr>
        <p:spPr>
          <a:xfrm>
            <a:off x="284664" y="834802"/>
            <a:ext cx="11230396" cy="84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12800" lvl="1" algn="just">
              <a:lnSpc>
                <a:spcPct val="107000"/>
              </a:lnSpc>
              <a:spcAft>
                <a:spcPts val="1800"/>
              </a:spcAft>
              <a:tabLst>
                <a:tab pos="722313" algn="l"/>
              </a:tabLst>
            </a:pPr>
            <a:r>
              <a:rPr lang="pt-BR" sz="48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Regressão Linear Múltipla</a:t>
            </a:r>
          </a:p>
        </p:txBody>
      </p:sp>
    </p:spTree>
    <p:extLst>
      <p:ext uri="{BB962C8B-B14F-4D97-AF65-F5344CB8AC3E}">
        <p14:creationId xmlns:p14="http://schemas.microsoft.com/office/powerpoint/2010/main" val="26049917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tângulo 5"/>
              <p:cNvSpPr/>
              <p:nvPr/>
            </p:nvSpPr>
            <p:spPr>
              <a:xfrm>
                <a:off x="864400" y="1915622"/>
                <a:ext cx="10451109" cy="47739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objetivo: explicar a probabilidade de ocorrência de determinado evento em função de 1 ou mais variáveis independentes; classificar indivíduos ou observações em categorias específicas a partir dessa estimativa de probabilidade;</a:t>
                </a:r>
              </a:p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variáveis: 1 dependente quali com 2 categorias e 2 ou mais quanti ou quali explicativas;</a:t>
                </a:r>
              </a:p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a variável dependente inclui um evento de interesse (que assume o valor 1) e um não evento (valor 0); o resultado é interpretado em termos de probabilidade de ocorrência do evento;</a:t>
                </a:r>
              </a:p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função logística: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pt-BR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pt-BR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𝑝</m:t>
                        </m:r>
                      </m:e>
                      <m:sup>
                        <m:r>
                          <a:rPr lang="pt-BR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𝑖</m:t>
                        </m:r>
                      </m:sup>
                    </m:sSup>
                    <m:r>
                      <a:rPr lang="pt-BR" sz="22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=</m:t>
                    </m:r>
                    <m:f>
                      <m:fPr>
                        <m:ctrlPr>
                          <a:rPr lang="pt-BR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pt-BR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pt-BR" sz="2200" b="0" i="1" dirty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1+ </m:t>
                        </m:r>
                        <m:sSup>
                          <m:sSupPr>
                            <m:ctrlPr>
                              <a:rPr lang="pt-BR" sz="2200" b="0" i="1" dirty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pt-BR" sz="2200" b="0" i="1" dirty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𝑒</m:t>
                            </m:r>
                          </m:e>
                          <m:sup>
                            <m:r>
                              <a:rPr lang="pt-BR" sz="2200" b="0" i="1" dirty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−(</m:t>
                            </m:r>
                          </m:sup>
                        </m:sSup>
                        <m:r>
                          <a:rPr lang="el-GR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𝛼</m:t>
                        </m:r>
                        <m:r>
                          <a:rPr lang="pt-BR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+ </m:t>
                        </m:r>
                        <m:r>
                          <a:rPr lang="el-GR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𝛽</m:t>
                        </m:r>
                        <m:r>
                          <a:rPr lang="pt-BR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¹.</m:t>
                        </m:r>
                        <m:sSup>
                          <m:sSupPr>
                            <m:ctrlPr>
                              <a:rPr lang="pt-BR" sz="2200" i="1" dirty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pt-BR" sz="2200" i="1" dirty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pt-BR" sz="2200" i="1" dirty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  <m:r>
                              <a:rPr lang="pt-BR" sz="2200" i="1" dirty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pt-BR" sz="2200" dirty="0">
                            <a:latin typeface="Calibri (Corpo)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+ </m:t>
                        </m:r>
                        <m:r>
                          <a:rPr lang="el-GR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𝛽</m:t>
                        </m:r>
                        <m:r>
                          <a:rPr lang="pt-BR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².</m:t>
                        </m:r>
                        <m:sSup>
                          <m:sSupPr>
                            <m:ctrlPr>
                              <a:rPr lang="pt-BR" sz="2200" i="1" dirty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pt-BR" sz="2200" i="1" dirty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pt-BR" sz="2200" i="1" dirty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  <m:r>
                              <a:rPr lang="pt-BR" sz="2200" i="1" dirty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pt-BR" sz="2200" dirty="0">
                            <a:latin typeface="Calibri (Corpo)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+ </m:t>
                        </m:r>
                        <m:sSup>
                          <m:sSupPr>
                            <m:ctrlPr>
                              <a:rPr lang="pt-BR" sz="2200" i="1" dirty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l-GR" sz="2200" i="1" dirty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𝛽</m:t>
                            </m:r>
                          </m:e>
                          <m:sup>
                            <m:r>
                              <a:rPr lang="pt-BR" sz="2200" i="1" dirty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pt-BR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.</m:t>
                        </m:r>
                        <m:sSup>
                          <m:sSupPr>
                            <m:ctrlPr>
                              <a:rPr lang="pt-BR" sz="2200" i="1" dirty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pt-BR" sz="2200" i="1" dirty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pt-BR" sz="2200" i="1" dirty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  <m:r>
                              <a:rPr lang="pt-BR" sz="2200" i="1" dirty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pt-BR" sz="2200" dirty="0">
                            <a:latin typeface="Calibri (Corpo)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pt-BR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…</m:t>
                        </m:r>
                        <m:r>
                          <m:rPr>
                            <m:nor/>
                          </m:rPr>
                          <a:rPr lang="pt-BR" sz="2200" dirty="0">
                            <a:latin typeface="Calibri (Corpo)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+ </m:t>
                        </m:r>
                        <m:sSup>
                          <m:sSupPr>
                            <m:ctrlPr>
                              <a:rPr lang="pt-BR" sz="2200" i="1" dirty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l-GR" sz="2200" i="1" dirty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𝛽</m:t>
                            </m:r>
                          </m:e>
                          <m:sup>
                            <m:r>
                              <a:rPr lang="pt-BR" sz="2200" i="1" dirty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𝑘</m:t>
                            </m:r>
                          </m:sup>
                        </m:sSup>
                        <m:r>
                          <a:rPr lang="pt-BR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.</m:t>
                        </m:r>
                        <m:sSup>
                          <m:sSupPr>
                            <m:ctrlPr>
                              <a:rPr lang="pt-BR" sz="2200" i="1" dirty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pt-BR" sz="2200" i="1" dirty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pt-BR" sz="2200" i="1" dirty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𝑘𝑖</m:t>
                            </m:r>
                          </m:sup>
                        </m:sSup>
                        <m:r>
                          <a:rPr lang="pt-BR" sz="2200" i="1" dirty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pt-BR" sz="2200" dirty="0">
                            <a:latin typeface="Calibri (Corpo)"/>
                            <a:cs typeface="Times New Roman" panose="02020603050405020304" pitchFamily="18" charset="0"/>
                          </a:rPr>
                          <m:t> </m:t>
                        </m:r>
                      </m:den>
                    </m:f>
                  </m:oMath>
                </a14:m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</a:p>
              <a:p>
                <a:pPr marL="355600" algn="just">
                  <a:lnSpc>
                    <a:spcPct val="107000"/>
                  </a:lnSpc>
                  <a:spcAft>
                    <a:spcPts val="800"/>
                  </a:spcAft>
                  <a:tabLst>
                    <a:tab pos="539750" algn="l"/>
                    <a:tab pos="1077913" algn="l"/>
                  </a:tabLst>
                </a:pP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em que </a:t>
                </a:r>
                <a:r>
                  <a:rPr lang="pt-BR" sz="2200" i="1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 é a probabilidade de ocorrência do evento; </a:t>
                </a:r>
                <a:r>
                  <a:rPr lang="pt-BR" sz="2200" i="1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e,</a:t>
                </a:r>
                <a:r>
                  <a:rPr lang="pt-BR" sz="22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 o número de Euler;</a:t>
                </a:r>
                <a:endParaRPr lang="pt-BR" sz="22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1165225" indent="-357188" algn="just">
                  <a:lnSpc>
                    <a:spcPct val="107000"/>
                  </a:lnSpc>
                  <a:spcAft>
                    <a:spcPts val="800"/>
                  </a:spcAft>
                  <a:tabLst>
                    <a:tab pos="895350" algn="l"/>
                  </a:tabLst>
                </a:pPr>
                <a:r>
                  <a:rPr lang="pt-BR" sz="22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</a:t>
                </a:r>
                <a:endParaRPr lang="pt-BR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Retângulo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4400" y="1915622"/>
                <a:ext cx="10451109" cy="4773936"/>
              </a:xfrm>
              <a:prstGeom prst="rect">
                <a:avLst/>
              </a:prstGeom>
              <a:blipFill>
                <a:blip r:embed="rId2"/>
                <a:stretch>
                  <a:fillRect t="-766" r="-758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tângulo 2">
            <a:extLst>
              <a:ext uri="{FF2B5EF4-FFF2-40B4-BE49-F238E27FC236}">
                <a16:creationId xmlns:a16="http://schemas.microsoft.com/office/drawing/2014/main" id="{3CCCA648-42F3-546B-0A8E-784CB4C6CF17}"/>
              </a:ext>
            </a:extLst>
          </p:cNvPr>
          <p:cNvSpPr/>
          <p:nvPr/>
        </p:nvSpPr>
        <p:spPr>
          <a:xfrm>
            <a:off x="284664" y="834802"/>
            <a:ext cx="11230396" cy="84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12800" lvl="1" algn="just">
              <a:lnSpc>
                <a:spcPct val="107000"/>
              </a:lnSpc>
              <a:spcAft>
                <a:spcPts val="1800"/>
              </a:spcAft>
              <a:tabLst>
                <a:tab pos="722313" algn="l"/>
              </a:tabLst>
            </a:pPr>
            <a:r>
              <a:rPr lang="pt-BR" sz="48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Regressão Logística Binária</a:t>
            </a:r>
          </a:p>
        </p:txBody>
      </p:sp>
    </p:spTree>
    <p:extLst>
      <p:ext uri="{BB962C8B-B14F-4D97-AF65-F5344CB8AC3E}">
        <p14:creationId xmlns:p14="http://schemas.microsoft.com/office/powerpoint/2010/main" val="13666233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726184" y="1984426"/>
            <a:ext cx="10451109" cy="6498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9850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  <a:tabLst>
                <a:tab pos="539750" algn="l"/>
                <a:tab pos="1077913" algn="l"/>
              </a:tabLst>
            </a:pPr>
            <a:r>
              <a:rPr lang="pt-BR" sz="22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a relação entre a probabilidade associada à ocorrência do evento de interesse e o conjunto de variáveis explicativas é representada por uma curva logística ou sigmoide, em que os valores da variável resposta variam entre 0 e 1;</a:t>
            </a:r>
          </a:p>
          <a:p>
            <a:pPr marL="69850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  <a:tabLst>
                <a:tab pos="539750" algn="l"/>
                <a:tab pos="1077913" algn="l"/>
              </a:tabLst>
            </a:pPr>
            <a:endParaRPr lang="pt-BR" sz="2200" dirty="0">
              <a:latin typeface="Calibri (Corpo)"/>
              <a:cs typeface="Times New Roman" panose="02020603050405020304" pitchFamily="18" charset="0"/>
            </a:endParaRPr>
          </a:p>
          <a:p>
            <a:pPr marL="698500" indent="-342900" algn="just">
              <a:lnSpc>
                <a:spcPct val="107000"/>
              </a:lnSpc>
              <a:spcAft>
                <a:spcPts val="800"/>
              </a:spcAft>
              <a:buFontTx/>
              <a:buChar char="-"/>
              <a:tabLst>
                <a:tab pos="539750" algn="l"/>
                <a:tab pos="1077913" algn="l"/>
              </a:tabLst>
            </a:pPr>
            <a:endParaRPr lang="pt-B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98500" indent="-342900" algn="just">
              <a:lnSpc>
                <a:spcPct val="107000"/>
              </a:lnSpc>
              <a:spcAft>
                <a:spcPts val="800"/>
              </a:spcAft>
              <a:buFontTx/>
              <a:buChar char="-"/>
              <a:tabLst>
                <a:tab pos="539750" algn="l"/>
                <a:tab pos="1077913" algn="l"/>
              </a:tabLst>
            </a:pPr>
            <a:endParaRPr lang="pt-B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98500" indent="-342900" algn="just">
              <a:lnSpc>
                <a:spcPct val="107000"/>
              </a:lnSpc>
              <a:spcAft>
                <a:spcPts val="800"/>
              </a:spcAft>
              <a:buFontTx/>
              <a:buChar char="-"/>
              <a:tabLst>
                <a:tab pos="539750" algn="l"/>
                <a:tab pos="1077913" algn="l"/>
              </a:tabLst>
            </a:pPr>
            <a:endParaRPr lang="pt-B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98500" indent="-342900" algn="just">
              <a:lnSpc>
                <a:spcPct val="107000"/>
              </a:lnSpc>
              <a:spcAft>
                <a:spcPts val="800"/>
              </a:spcAft>
              <a:buFontTx/>
              <a:buChar char="-"/>
              <a:tabLst>
                <a:tab pos="539750" algn="l"/>
                <a:tab pos="1077913" algn="l"/>
              </a:tabLst>
            </a:pPr>
            <a:endParaRPr lang="pt-B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98500" indent="-342900" algn="just">
              <a:lnSpc>
                <a:spcPct val="107000"/>
              </a:lnSpc>
              <a:spcAft>
                <a:spcPts val="800"/>
              </a:spcAft>
              <a:buFontTx/>
              <a:buChar char="-"/>
              <a:tabLst>
                <a:tab pos="539750" algn="l"/>
                <a:tab pos="1077913" algn="l"/>
              </a:tabLst>
            </a:pPr>
            <a:endParaRPr lang="pt-B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98500" indent="-342900" algn="just">
              <a:lnSpc>
                <a:spcPct val="107000"/>
              </a:lnSpc>
              <a:spcAft>
                <a:spcPts val="800"/>
              </a:spcAft>
              <a:buFontTx/>
              <a:buChar char="-"/>
              <a:tabLst>
                <a:tab pos="539750" algn="l"/>
                <a:tab pos="1077913" algn="l"/>
              </a:tabLst>
            </a:pPr>
            <a:endParaRPr lang="pt-B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98500" indent="-342900" algn="just">
              <a:lnSpc>
                <a:spcPct val="107000"/>
              </a:lnSpc>
              <a:spcAft>
                <a:spcPts val="800"/>
              </a:spcAft>
              <a:buFontTx/>
              <a:buChar char="-"/>
              <a:tabLst>
                <a:tab pos="539750" algn="l"/>
                <a:tab pos="1077913" algn="l"/>
              </a:tabLst>
            </a:pPr>
            <a:endParaRPr lang="pt-B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65225" indent="-1077913" algn="just">
              <a:lnSpc>
                <a:spcPct val="107000"/>
              </a:lnSpc>
              <a:spcAft>
                <a:spcPts val="800"/>
              </a:spcAft>
              <a:tabLst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indent="-1077913" algn="just">
              <a:lnSpc>
                <a:spcPct val="107000"/>
              </a:lnSpc>
              <a:spcAft>
                <a:spcPts val="800"/>
              </a:spcAft>
              <a:tabLst>
                <a:tab pos="895350" algn="l"/>
              </a:tabLst>
            </a:pPr>
            <a:endParaRPr lang="pt-BR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5225" indent="-357188" algn="just">
              <a:lnSpc>
                <a:spcPct val="107000"/>
              </a:lnSpc>
              <a:spcAft>
                <a:spcPts val="800"/>
              </a:spcAft>
              <a:tabLst>
                <a:tab pos="895350" algn="l"/>
              </a:tabLst>
            </a:pPr>
            <a:r>
              <a:rPr lang="pt-BR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pt-BR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/>
          <a:srcRect l="37555" t="26050" r="38223" b="41259"/>
          <a:stretch/>
        </p:blipFill>
        <p:spPr>
          <a:xfrm>
            <a:off x="3875074" y="3169385"/>
            <a:ext cx="4429760" cy="336296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9F976812-A6F4-AD0D-E61A-7623E33714E4}"/>
              </a:ext>
            </a:extLst>
          </p:cNvPr>
          <p:cNvSpPr/>
          <p:nvPr/>
        </p:nvSpPr>
        <p:spPr>
          <a:xfrm>
            <a:off x="284664" y="834802"/>
            <a:ext cx="11230396" cy="84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12800" lvl="1" algn="just">
              <a:lnSpc>
                <a:spcPct val="107000"/>
              </a:lnSpc>
              <a:spcAft>
                <a:spcPts val="1800"/>
              </a:spcAft>
              <a:tabLst>
                <a:tab pos="722313" algn="l"/>
              </a:tabLst>
            </a:pPr>
            <a:r>
              <a:rPr lang="pt-BR" sz="48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Regressão Logística Binária</a:t>
            </a:r>
          </a:p>
        </p:txBody>
      </p:sp>
    </p:spTree>
    <p:extLst>
      <p:ext uri="{BB962C8B-B14F-4D97-AF65-F5344CB8AC3E}">
        <p14:creationId xmlns:p14="http://schemas.microsoft.com/office/powerpoint/2010/main" val="20395788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tângulo 5"/>
              <p:cNvSpPr/>
              <p:nvPr/>
            </p:nvSpPr>
            <p:spPr>
              <a:xfrm>
                <a:off x="864399" y="2005691"/>
                <a:ext cx="10451109" cy="363650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539750" algn="l"/>
                    <a:tab pos="1077913" algn="l"/>
                  </a:tabLst>
                </a:pPr>
                <a:r>
                  <a:rPr lang="pt-BR" sz="2300" dirty="0">
                    <a:latin typeface="Calibri (Corpo)"/>
                    <a:cs typeface="Times New Roman" panose="02020603050405020304" pitchFamily="18" charset="0"/>
                  </a:rPr>
                  <a:t>os elementos da função são estimados pelo Método de Máxima Verossimilhança, de modo a maximizar o acerto da probabilidade de ocorrência de um evento à sua ocorrência efetiva;</a:t>
                </a:r>
              </a:p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539750" algn="l"/>
                    <a:tab pos="1077913" algn="l"/>
                  </a:tabLst>
                </a:pPr>
                <a:r>
                  <a:rPr lang="pt-BR" sz="2300" dirty="0">
                    <a:latin typeface="Calibri (Corpo)"/>
                    <a:cs typeface="Times New Roman" panose="02020603050405020304" pitchFamily="18" charset="0"/>
                  </a:rPr>
                  <a:t>análise do ajuste do modelo: teste de significância dos coeficientes </a:t>
                </a:r>
                <a14:m>
                  <m:oMath xmlns:m="http://schemas.openxmlformats.org/officeDocument/2006/math">
                    <m:r>
                      <a:rPr lang="el-GR" sz="23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𝛽</m:t>
                    </m:r>
                    <m:r>
                      <a:rPr lang="pt-BR" sz="2300" b="0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; </m:t>
                    </m:r>
                  </m:oMath>
                </a14:m>
                <a:r>
                  <a:rPr lang="pt-BR" sz="2300" dirty="0">
                    <a:latin typeface="Calibri (Corpo)"/>
                    <a:cs typeface="Times New Roman" panose="02020603050405020304" pitchFamily="18" charset="0"/>
                  </a:rPr>
                  <a:t>tabela de classificação; logaritmo da função de verossimilhança ou probabilidade do acerto.</a:t>
                </a:r>
              </a:p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722313" algn="l"/>
                    <a:tab pos="1077913" algn="l"/>
                  </a:tabLst>
                </a:pPr>
                <a:r>
                  <a:rPr lang="pt-BR" sz="2300" dirty="0">
                    <a:latin typeface="Calibri (Corpo)"/>
                    <a:ea typeface="Calibri" panose="020F0502020204030204" pitchFamily="34" charset="0"/>
                    <a:cs typeface="Times New Roman" panose="02020603050405020304" pitchFamily="18" charset="0"/>
                  </a:rPr>
                  <a:t>No nosso exemplo, a função do modelo possui os seguintes elementos:</a:t>
                </a:r>
              </a:p>
              <a:p>
                <a:pPr marL="698500" indent="-342900" algn="just">
                  <a:lnSpc>
                    <a:spcPct val="107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722313" algn="l"/>
                    <a:tab pos="1077913" algn="l"/>
                  </a:tabLs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pt-BR" sz="23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pt-BR" sz="23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𝑝</m:t>
                        </m:r>
                      </m:e>
                      <m:sup>
                        <m:r>
                          <a:rPr lang="pt-BR" sz="23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p>
                    </m:sSup>
                    <m:r>
                      <a:rPr lang="pt-BR" sz="23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=</m:t>
                    </m:r>
                    <m:f>
                      <m:fPr>
                        <m:ctrlPr>
                          <a:rPr lang="pt-BR" sz="23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pt-BR" sz="23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pt-BR" sz="23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1+ </m:t>
                        </m:r>
                        <m:sSup>
                          <m:sSupPr>
                            <m:ctrlPr>
                              <a:rPr lang="pt-BR" sz="23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pt-BR" sz="23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𝑒</m:t>
                            </m:r>
                          </m:e>
                          <m:sup>
                            <m:r>
                              <a:rPr lang="pt-BR" sz="23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−(</m:t>
                            </m:r>
                          </m:sup>
                        </m:sSup>
                        <m:r>
                          <a:rPr lang="pt-BR" sz="23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pt-BR" sz="23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pt-BR" sz="23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2,26</m:t>
                        </m:r>
                        <m:r>
                          <a:rPr lang="pt-BR" sz="23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pt-BR" sz="23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pt-BR" sz="23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 0,03.</m:t>
                        </m:r>
                        <m:r>
                          <a:rPr lang="pt-BR" sz="23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𝑀</m:t>
                        </m:r>
                        <m:r>
                          <a:rPr lang="pt-BR" sz="23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+2,33.</m:t>
                        </m:r>
                        <m:r>
                          <a:rPr lang="pt-BR" sz="23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𝑃𝑉</m:t>
                        </m:r>
                        <m:r>
                          <a:rPr lang="pt-BR" sz="23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+0,39.</m:t>
                        </m:r>
                        <m:r>
                          <a:rPr lang="pt-BR" sz="23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𝑂𝑢𝑡𝑟𝑜𝑠</m:t>
                        </m:r>
                        <m:r>
                          <a:rPr lang="pt-BR" sz="23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  <m:r>
                          <m:rPr>
                            <m:nor/>
                          </m:rPr>
                          <a:rPr lang="pt-BR" sz="2300" dirty="0">
                            <a:latin typeface="Calibri (Corpo)"/>
                            <a:ea typeface="Cambria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den>
                    </m:f>
                  </m:oMath>
                </a14:m>
                <a:r>
                  <a:rPr lang="pt-BR" sz="22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</a:t>
                </a:r>
                <a:endParaRPr lang="pt-BR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Retângulo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4399" y="2005691"/>
                <a:ext cx="10451109" cy="3636508"/>
              </a:xfrm>
              <a:prstGeom prst="rect">
                <a:avLst/>
              </a:prstGeom>
              <a:blipFill>
                <a:blip r:embed="rId2"/>
                <a:stretch>
                  <a:fillRect t="-1005" r="-817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tângulo 2">
            <a:extLst>
              <a:ext uri="{FF2B5EF4-FFF2-40B4-BE49-F238E27FC236}">
                <a16:creationId xmlns:a16="http://schemas.microsoft.com/office/drawing/2014/main" id="{EFA5A1D7-7F5F-FF65-9A35-3CD34E15B514}"/>
              </a:ext>
            </a:extLst>
          </p:cNvPr>
          <p:cNvSpPr/>
          <p:nvPr/>
        </p:nvSpPr>
        <p:spPr>
          <a:xfrm>
            <a:off x="284664" y="834802"/>
            <a:ext cx="11230396" cy="84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12800" lvl="1" algn="just">
              <a:lnSpc>
                <a:spcPct val="107000"/>
              </a:lnSpc>
              <a:spcAft>
                <a:spcPts val="1800"/>
              </a:spcAft>
              <a:tabLst>
                <a:tab pos="722313" algn="l"/>
              </a:tabLst>
            </a:pPr>
            <a:r>
              <a:rPr lang="pt-BR" sz="4800" dirty="0">
                <a:latin typeface="Calibri (Corpo)"/>
                <a:ea typeface="Calibri" panose="020F0502020204030204" pitchFamily="34" charset="0"/>
                <a:cs typeface="Times New Roman" panose="02020603050405020304" pitchFamily="18" charset="0"/>
              </a:rPr>
              <a:t>Regressão Logística Binária</a:t>
            </a:r>
          </a:p>
        </p:txBody>
      </p:sp>
    </p:spTree>
    <p:extLst>
      <p:ext uri="{BB962C8B-B14F-4D97-AF65-F5344CB8AC3E}">
        <p14:creationId xmlns:p14="http://schemas.microsoft.com/office/powerpoint/2010/main" val="14038193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94FE2F-C6BE-9629-596E-20A962E8A3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422B8601-3AC3-A3AD-4AC1-FC994256D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6600" dirty="0"/>
              <a:t>Análise Quantitativa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763FC9F7-5744-1C74-B00A-6B8B3C4A57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2641" y="1166024"/>
            <a:ext cx="3657601" cy="306877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701952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EA8AB4-C499-240E-DA16-1617E56D70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CFD0290-7B37-2C1F-A81C-DF978AF816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4678" y="255181"/>
            <a:ext cx="7642643" cy="596605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003462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6AC6B2-973A-656F-54C6-2720DA93F3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3E9EC1E-84DF-E068-6636-674DBD63BD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2964" y="180755"/>
            <a:ext cx="7306072" cy="601802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300895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B6318A-E490-A614-A308-97FB263426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18FE10E-91BD-8237-4C54-D1007432C0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931" y="212652"/>
            <a:ext cx="8202170" cy="593490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223324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D60E61-D7E2-06D1-0528-F428AD1908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4139285-00FF-2827-438F-739F9F1AA9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0481" y="241857"/>
            <a:ext cx="7211037" cy="589768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053265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87067-F4FD-B7F8-3FDE-D332B5E789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8CA375C-5E63-3B1E-0740-D9627FC62F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7153" y="2448927"/>
            <a:ext cx="6863937" cy="392683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59AE379-D1E7-EDC3-60E7-BABBB5FC29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7153" y="130628"/>
            <a:ext cx="6863938" cy="213474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30523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2FF6F7-8B90-7743-8FA6-E07FBC676E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25348C9-55BB-6C22-AE97-52D32549D2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1968" y="170121"/>
            <a:ext cx="7028063" cy="60818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25437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7763DC-1620-EFCE-E84D-86AF2EBF5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1C9F564-A222-E3F7-3032-BA05840739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4712" y="197053"/>
            <a:ext cx="6262576" cy="60319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907450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00C2CB-0EE4-72D2-0ECF-B2B3045C8D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478F1E8-0B87-C5A5-2477-CF01881259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7240" y="244548"/>
            <a:ext cx="8757519" cy="593756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32399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4C2DDE-A87C-7AF6-1A26-A8238807E8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4BBD929-DFE4-D769-C89A-64BA57B06A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3571" y="359922"/>
            <a:ext cx="6848429" cy="556241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613D9FA-95CB-B6DD-A6AC-72E89F80CE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6323"/>
            <a:ext cx="5071039" cy="597087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953583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04A58C-1021-0871-1789-2131D9EF5E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3AF0A614-57E9-5636-F9C0-7191D80BF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6600" dirty="0"/>
              <a:t>Análise Qualitativa</a:t>
            </a:r>
          </a:p>
        </p:txBody>
      </p:sp>
      <p:pic>
        <p:nvPicPr>
          <p:cNvPr id="2" name="Imagem 1" descr="Page 4 | Qualitative research Images - Free Download on Freepik">
            <a:extLst>
              <a:ext uri="{FF2B5EF4-FFF2-40B4-BE49-F238E27FC236}">
                <a16:creationId xmlns:a16="http://schemas.microsoft.com/office/drawing/2014/main" id="{873E7102-E513-E29B-7AD3-70E650E0D8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4280" y="494746"/>
            <a:ext cx="3778272" cy="2514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6535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5A58C0-F75B-2D7B-20B5-A74AD8EF42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F99E43-F118-E095-A37E-EF7F59B640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>
                <a:latin typeface="Calibri (Corpo)"/>
              </a:rPr>
              <a:t>Análise qualitativa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92F9F2F-5878-B0F6-A298-F52C52863B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56367"/>
            <a:ext cx="10058400" cy="4023360"/>
          </a:xfrm>
        </p:spPr>
        <p:txBody>
          <a:bodyPr>
            <a:normAutofit fontScale="92500"/>
          </a:bodyPr>
          <a:lstStyle/>
          <a:p>
            <a:pPr marL="180975" indent="-180975" algn="just">
              <a:buFont typeface="Arial" panose="020B0604020202020204" pitchFamily="34" charset="0"/>
              <a:buChar char="•"/>
            </a:pPr>
            <a:r>
              <a:rPr lang="pt-BR" sz="4000" dirty="0">
                <a:latin typeface="Calibri (Corpo)"/>
              </a:rPr>
              <a:t> </a:t>
            </a:r>
            <a:r>
              <a:rPr lang="pt-BR" sz="3800" dirty="0">
                <a:latin typeface="Calibri (Corpo)"/>
              </a:rPr>
              <a:t>Ausência de padrão: análise flexível, moldada pelos dados, pelo pesquisador e pelo objeto da pesquisa; </a:t>
            </a:r>
          </a:p>
          <a:p>
            <a:pPr marL="180975" indent="-180975" algn="just">
              <a:buFont typeface="Arial" panose="020B0604020202020204" pitchFamily="34" charset="0"/>
              <a:buChar char="•"/>
            </a:pPr>
            <a:endParaRPr lang="pt-BR" sz="200" dirty="0">
              <a:latin typeface="Calibri (Corpo)"/>
            </a:endParaRPr>
          </a:p>
          <a:p>
            <a:pPr marL="180975" indent="-180975" algn="just">
              <a:buFont typeface="Arial" panose="020B0604020202020204" pitchFamily="34" charset="0"/>
              <a:buChar char="•"/>
            </a:pPr>
            <a:r>
              <a:rPr lang="pt-BR" sz="3800" dirty="0">
                <a:latin typeface="Calibri (Corpo)"/>
              </a:rPr>
              <a:t> Importância das percepções, impressões e experiências do pesquisador;</a:t>
            </a:r>
          </a:p>
          <a:p>
            <a:pPr marL="180975" indent="-180975" algn="just">
              <a:buFont typeface="Arial" panose="020B0604020202020204" pitchFamily="34" charset="0"/>
              <a:buChar char="•"/>
            </a:pPr>
            <a:endParaRPr lang="pt-BR" sz="200" dirty="0">
              <a:latin typeface="Calibri (Corpo)"/>
            </a:endParaRPr>
          </a:p>
          <a:p>
            <a:pPr marL="180975" indent="-180975" algn="just">
              <a:buFont typeface="Arial" panose="020B0604020202020204" pitchFamily="34" charset="0"/>
              <a:buChar char="•"/>
            </a:pPr>
            <a:r>
              <a:rPr lang="pt-BR" sz="3800" dirty="0">
                <a:latin typeface="Calibri (Corpo)"/>
              </a:rPr>
              <a:t> Envolve a análise de cada unidade que compõe o </a:t>
            </a:r>
            <a:r>
              <a:rPr lang="pt-BR" sz="3800" i="1" dirty="0">
                <a:latin typeface="Calibri (Corpo)"/>
              </a:rPr>
              <a:t>corpus</a:t>
            </a:r>
            <a:r>
              <a:rPr lang="pt-BR" sz="3800" dirty="0">
                <a:latin typeface="Calibri (Corpo)"/>
              </a:rPr>
              <a:t> e da relação entre elas;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pt-BR" dirty="0">
              <a:latin typeface="Bahnschrift Light Semi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22865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A587F9-15E4-7C8A-D019-3A027EDC65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E9F055F-7DA8-789F-C40F-E63777640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>
                <a:latin typeface="Calibri (Corpo)"/>
              </a:rPr>
              <a:t>Análise qualitativa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7D915D6-F60E-0632-A19F-90DE301B9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56367"/>
            <a:ext cx="10058400" cy="4023360"/>
          </a:xfrm>
        </p:spPr>
        <p:txBody>
          <a:bodyPr>
            <a:norm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sz="3800" dirty="0">
                <a:latin typeface="Calibri (Corpo)"/>
              </a:rPr>
              <a:t> Objetivos:</a:t>
            </a:r>
          </a:p>
          <a:p>
            <a:pPr marL="1189038" indent="-742950" algn="just">
              <a:buFont typeface="+mj-lt"/>
              <a:buAutoNum type="alphaLcParenR"/>
            </a:pPr>
            <a:r>
              <a:rPr lang="pt-BR" sz="3000" dirty="0">
                <a:latin typeface="Calibri (Corpo)"/>
              </a:rPr>
              <a:t>Estruturar e interpretar os dados;</a:t>
            </a:r>
          </a:p>
          <a:p>
            <a:pPr marL="1189038" indent="-742950" algn="just">
              <a:buFont typeface="+mj-lt"/>
              <a:buAutoNum type="alphaLcParenR"/>
            </a:pPr>
            <a:r>
              <a:rPr lang="pt-BR" sz="3000" dirty="0">
                <a:latin typeface="Calibri (Corpo)"/>
              </a:rPr>
              <a:t>Descrever fenômenos, fatos, sujeitos, ambientes;</a:t>
            </a:r>
          </a:p>
          <a:p>
            <a:pPr marL="1189038" indent="-742950" algn="just">
              <a:buFont typeface="+mj-lt"/>
              <a:buAutoNum type="alphaLcParenR"/>
            </a:pPr>
            <a:r>
              <a:rPr lang="pt-BR" sz="3000" dirty="0">
                <a:latin typeface="Calibri (Corpo)"/>
              </a:rPr>
              <a:t>Compreender em profundidade e dar sentido aos dados;</a:t>
            </a:r>
          </a:p>
          <a:p>
            <a:pPr marL="1189038" indent="-742950" algn="just">
              <a:buFont typeface="+mj-lt"/>
              <a:buAutoNum type="alphaLcParenR"/>
            </a:pPr>
            <a:r>
              <a:rPr lang="pt-BR" sz="3000" dirty="0">
                <a:latin typeface="Calibri (Corpo)"/>
              </a:rPr>
              <a:t>Reconstruir histórias; gerar hipóteses e explicações; relacionar os resultados com a teoria.</a:t>
            </a:r>
            <a:endParaRPr lang="pt-BR" dirty="0">
              <a:latin typeface="Bahnschrift Light Semi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97033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20ACF9-B899-C42F-D688-9649B60FF8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9109A7-19C4-DECE-9D70-8667A0BC8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>
                <a:latin typeface="Calibri (Corpo)"/>
              </a:rPr>
              <a:t>Codificação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9238E89-5C8D-0DC0-3605-49E9CF36CF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56367"/>
            <a:ext cx="10058400" cy="4023360"/>
          </a:xfrm>
        </p:spPr>
        <p:txBody>
          <a:bodyPr>
            <a:normAutofit/>
          </a:bodyPr>
          <a:lstStyle/>
          <a:p>
            <a:pPr marL="265113" indent="-265113" algn="just">
              <a:buFont typeface="Arial" panose="020B0604020202020204" pitchFamily="34" charset="0"/>
              <a:buChar char="•"/>
            </a:pPr>
            <a:r>
              <a:rPr lang="pt-BR" sz="3800" dirty="0">
                <a:latin typeface="Calibri (Corpo)"/>
              </a:rPr>
              <a:t>Centralidade da codificação na análise qualitativa;</a:t>
            </a:r>
            <a:endParaRPr lang="pt-BR" sz="3800" dirty="0">
              <a:highlight>
                <a:srgbClr val="FFFF00"/>
              </a:highlight>
              <a:latin typeface="Calibri (Corpo)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sz="3800" dirty="0">
                <a:latin typeface="Calibri (Corpo)"/>
              </a:rPr>
              <a:t> Modalidades:</a:t>
            </a:r>
          </a:p>
          <a:p>
            <a:pPr marL="1189038" indent="-742950" algn="just">
              <a:buFont typeface="+mj-lt"/>
              <a:buAutoNum type="alphaLcParenR"/>
            </a:pPr>
            <a:r>
              <a:rPr lang="pt-BR" sz="3000" dirty="0">
                <a:latin typeface="Calibri (Corpo)"/>
              </a:rPr>
              <a:t>Codificação baseada em conceitos: categorias previamente listadas a partir da literatura ou de outras fontes;</a:t>
            </a:r>
          </a:p>
          <a:p>
            <a:pPr marL="1189038" indent="-742950" algn="just">
              <a:buFont typeface="+mj-lt"/>
              <a:buAutoNum type="alphaLcParenR"/>
            </a:pPr>
            <a:r>
              <a:rPr lang="pt-BR" sz="3000" dirty="0">
                <a:latin typeface="Calibri (Corpo)"/>
              </a:rPr>
              <a:t>Codificação baseada em dados (ou aberta).</a:t>
            </a:r>
          </a:p>
          <a:p>
            <a:endParaRPr lang="pt-BR" dirty="0">
              <a:latin typeface="Bahnschrift Light Semi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690524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9AD722-DB91-1876-D4C8-6454A13460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D845BF-36FE-0685-4B85-2F81C5884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>
                <a:latin typeface="Calibri (Corpo)"/>
              </a:rPr>
              <a:t>Codificação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80C6E5C-43A5-6A78-402E-896DAB2CC7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56367"/>
            <a:ext cx="10058400" cy="4023360"/>
          </a:xfrm>
        </p:spPr>
        <p:txBody>
          <a:bodyPr>
            <a:norm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sz="3800" dirty="0">
                <a:latin typeface="Calibri (Corpo)"/>
              </a:rPr>
              <a:t> Níveis:</a:t>
            </a:r>
          </a:p>
          <a:p>
            <a:pPr marL="1189038" indent="-742950" algn="just">
              <a:buFont typeface="+mj-lt"/>
              <a:buAutoNum type="alphaLcParenR"/>
            </a:pPr>
            <a:r>
              <a:rPr lang="pt-BR" sz="3000" dirty="0">
                <a:latin typeface="Calibri (Corpo)"/>
              </a:rPr>
              <a:t>Codificação das unidades: criação de categorias a partir das semelhanças e diferenças entre os dados;</a:t>
            </a:r>
          </a:p>
          <a:p>
            <a:pPr marL="1189038" indent="-742950" algn="just">
              <a:buFont typeface="+mj-lt"/>
              <a:buAutoNum type="alphaLcParenR"/>
            </a:pPr>
            <a:r>
              <a:rPr lang="pt-BR" sz="3000" dirty="0">
                <a:latin typeface="Calibri (Corpo)"/>
              </a:rPr>
              <a:t>Codificação das categorias: agrupamento das categorias em temas e subtemas;</a:t>
            </a:r>
          </a:p>
          <a:p>
            <a:endParaRPr lang="pt-BR" dirty="0">
              <a:latin typeface="Bahnschrift Light Semi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770887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3F7F42-F6D2-8A16-EDE1-20FC1F9E5E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0DB04A-A668-C3E4-BDE5-228A54C19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>
                <a:latin typeface="Calibri (Corpo)"/>
              </a:rPr>
              <a:t>Codificação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E27C660-FC4D-CCD2-F59A-CE14AB1BAB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56367"/>
            <a:ext cx="10058400" cy="4023360"/>
          </a:xfrm>
        </p:spPr>
        <p:txBody>
          <a:bodyPr>
            <a:norm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sz="3800" dirty="0">
                <a:latin typeface="Calibri (Corpo)"/>
              </a:rPr>
              <a:t> Teoria fundamentada:</a:t>
            </a:r>
          </a:p>
          <a:p>
            <a:pPr marL="1189038" indent="-742950" algn="just">
              <a:buFont typeface="+mj-lt"/>
              <a:buAutoNum type="alphaLcParenR"/>
            </a:pPr>
            <a:r>
              <a:rPr lang="pt-BR" sz="3000" dirty="0">
                <a:latin typeface="Calibri (Corpo)"/>
              </a:rPr>
              <a:t>Codificação aberta; </a:t>
            </a:r>
          </a:p>
          <a:p>
            <a:pPr marL="1189038" indent="-742950" algn="just">
              <a:buFont typeface="+mj-lt"/>
              <a:buAutoNum type="alphaLcParenR"/>
            </a:pPr>
            <a:r>
              <a:rPr lang="pt-BR" sz="3000" dirty="0">
                <a:latin typeface="Calibri (Corpo)"/>
              </a:rPr>
              <a:t>Codificação axial;</a:t>
            </a:r>
          </a:p>
          <a:p>
            <a:pPr marL="1189038" indent="-742950" algn="just">
              <a:buFont typeface="+mj-lt"/>
              <a:buAutoNum type="alphaLcParenR"/>
            </a:pPr>
            <a:r>
              <a:rPr lang="pt-BR" sz="3000" dirty="0">
                <a:latin typeface="Calibri (Corpo)"/>
              </a:rPr>
              <a:t>Codificação seletiva.</a:t>
            </a:r>
          </a:p>
          <a:p>
            <a:endParaRPr lang="pt-BR" dirty="0">
              <a:latin typeface="Bahnschrift Light Semi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46934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102BEE-1B23-28C1-F910-4BD5A30A9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>
                <a:latin typeface="Bahnschrift Light SemiCondensed" panose="020B0502040204020203" pitchFamily="34" charset="0"/>
              </a:rPr>
              <a:t>Codificação: etapas</a:t>
            </a:r>
            <a:endParaRPr lang="pt-BR" b="1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435E8A4-34DE-2F35-E8BF-BFD4995BA7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8D53F139-4A9B-5548-2472-434EA38D5615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446088" algn="just"/>
            <a:endParaRPr lang="pt-BR" sz="1600" dirty="0">
              <a:latin typeface="Calibri (Corpo)"/>
            </a:endParaRPr>
          </a:p>
          <a:p>
            <a:pPr algn="just">
              <a:tabLst>
                <a:tab pos="85725" algn="l"/>
              </a:tabLst>
            </a:pPr>
            <a:r>
              <a:rPr lang="pt-BR" sz="2400" b="1" dirty="0">
                <a:latin typeface="Calibri (Corpo)"/>
              </a:rPr>
              <a:t>Codificação linha por linha</a:t>
            </a:r>
          </a:p>
          <a:p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30354676-5930-319A-4D10-DD710213FFD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456"/>
          <a:stretch>
            <a:fillRect/>
          </a:stretch>
        </p:blipFill>
        <p:spPr>
          <a:xfrm>
            <a:off x="4398565" y="186261"/>
            <a:ext cx="7487695" cy="605273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38222AF0-64E9-E011-DBD5-B231209C00B0}"/>
              </a:ext>
            </a:extLst>
          </p:cNvPr>
          <p:cNvSpPr txBox="1"/>
          <p:nvPr/>
        </p:nvSpPr>
        <p:spPr>
          <a:xfrm>
            <a:off x="7208875" y="6488668"/>
            <a:ext cx="62732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>
                <a:latin typeface="Calibri (Corpo)"/>
              </a:rPr>
              <a:t>GIBBS, Graham R. </a:t>
            </a:r>
            <a:r>
              <a:rPr lang="pt-BR" i="1" dirty="0" err="1">
                <a:latin typeface="Calibri (Corpo)"/>
              </a:rPr>
              <a:t>Analyzing</a:t>
            </a:r>
            <a:r>
              <a:rPr lang="pt-BR" i="1" dirty="0">
                <a:latin typeface="Calibri (Corpo)"/>
              </a:rPr>
              <a:t> </a:t>
            </a:r>
            <a:r>
              <a:rPr lang="pt-BR" i="1" dirty="0" err="1">
                <a:latin typeface="Calibri (Corpo)"/>
              </a:rPr>
              <a:t>qualitative</a:t>
            </a:r>
            <a:r>
              <a:rPr lang="pt-BR" i="1" dirty="0">
                <a:latin typeface="Calibri (Corpo)"/>
              </a:rPr>
              <a:t> data</a:t>
            </a:r>
            <a:r>
              <a:rPr lang="pt-BR" dirty="0">
                <a:latin typeface="Calibri (Corpo)"/>
              </a:rPr>
              <a:t>, 2018.</a:t>
            </a:r>
          </a:p>
        </p:txBody>
      </p:sp>
    </p:spTree>
    <p:extLst>
      <p:ext uri="{BB962C8B-B14F-4D97-AF65-F5344CB8AC3E}">
        <p14:creationId xmlns:p14="http://schemas.microsoft.com/office/powerpoint/2010/main" val="80394246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44E3F3-956A-1AA6-63F2-3C27A7972B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4CD695-50D3-1954-6EC1-E8AE0EA58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>
                <a:latin typeface="Bahnschrift Light SemiCondensed" panose="020B0502040204020203" pitchFamily="34" charset="0"/>
              </a:rPr>
              <a:t>Codificação: etapas</a:t>
            </a:r>
            <a:endParaRPr lang="pt-BR" b="1" dirty="0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2BFEA36-5B43-884A-C990-2491D8D09717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446088" algn="just"/>
            <a:endParaRPr lang="pt-BR" sz="1600" dirty="0">
              <a:latin typeface="Calibri (Corpo)"/>
            </a:endParaRPr>
          </a:p>
          <a:p>
            <a:pPr>
              <a:tabLst>
                <a:tab pos="85725" algn="l"/>
              </a:tabLst>
            </a:pPr>
            <a:r>
              <a:rPr lang="pt-BR" sz="2400" dirty="0">
                <a:latin typeface="Calibri (Corpo)"/>
              </a:rPr>
              <a:t>Codificação linha por linha</a:t>
            </a:r>
          </a:p>
          <a:p>
            <a:endParaRPr lang="pt-BR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DBB35D4B-0368-331F-0C92-C9A18F49D4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6230" y="1261798"/>
            <a:ext cx="6916115" cy="41153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8B94B3AC-FF5C-949E-B308-BC2BD79DD292}"/>
              </a:ext>
            </a:extLst>
          </p:cNvPr>
          <p:cNvSpPr txBox="1"/>
          <p:nvPr/>
        </p:nvSpPr>
        <p:spPr>
          <a:xfrm>
            <a:off x="7067993" y="6305204"/>
            <a:ext cx="60977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>
                <a:latin typeface="Calibri (Corpo)"/>
              </a:rPr>
              <a:t>GIBBS, Graham R. </a:t>
            </a:r>
            <a:r>
              <a:rPr lang="pt-BR" i="1" dirty="0" err="1">
                <a:latin typeface="Calibri (Corpo)"/>
              </a:rPr>
              <a:t>Analyzing</a:t>
            </a:r>
            <a:r>
              <a:rPr lang="pt-BR" i="1" dirty="0">
                <a:latin typeface="Calibri (Corpo)"/>
              </a:rPr>
              <a:t> </a:t>
            </a:r>
            <a:r>
              <a:rPr lang="pt-BR" i="1" dirty="0" err="1">
                <a:latin typeface="Calibri (Corpo)"/>
              </a:rPr>
              <a:t>qualitative</a:t>
            </a:r>
            <a:r>
              <a:rPr lang="pt-BR" i="1" dirty="0">
                <a:latin typeface="Calibri (Corpo)"/>
              </a:rPr>
              <a:t> data</a:t>
            </a:r>
            <a:r>
              <a:rPr lang="pt-BR" dirty="0">
                <a:latin typeface="Calibri (Corpo)"/>
              </a:rPr>
              <a:t>, 2018.</a:t>
            </a:r>
          </a:p>
        </p:txBody>
      </p:sp>
    </p:spTree>
    <p:extLst>
      <p:ext uri="{BB962C8B-B14F-4D97-AF65-F5344CB8AC3E}">
        <p14:creationId xmlns:p14="http://schemas.microsoft.com/office/powerpoint/2010/main" val="196483564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7ED07E-69DC-6DEE-60A3-8DCB232F74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F1F68A-63DF-FCAE-1C90-53E84711C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>
                <a:latin typeface="Bahnschrift Light SemiCondensed" panose="020B0502040204020203" pitchFamily="34" charset="0"/>
              </a:rPr>
              <a:t>Codificação: etapas</a:t>
            </a:r>
            <a:endParaRPr lang="pt-BR" dirty="0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926FED51-BA03-A4D5-205F-B34F89A685A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446088" algn="just"/>
            <a:endParaRPr lang="pt-BR" sz="1600" dirty="0">
              <a:latin typeface="Calibri (Corpo)"/>
            </a:endParaRPr>
          </a:p>
          <a:p>
            <a:pPr>
              <a:tabLst>
                <a:tab pos="85725" algn="l"/>
              </a:tabLst>
            </a:pPr>
            <a:r>
              <a:rPr lang="pt-BR" sz="2400" dirty="0">
                <a:latin typeface="Calibri (Corpo)"/>
              </a:rPr>
              <a:t>Refinamento e organização dos códigos em um hierarquia</a:t>
            </a:r>
          </a:p>
          <a:p>
            <a:endParaRPr lang="pt-BR" dirty="0"/>
          </a:p>
        </p:txBody>
      </p: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3CBE9122-C53E-DCFA-82D7-7BB3838D5DE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19339842"/>
              </p:ext>
            </p:extLst>
          </p:nvPr>
        </p:nvGraphicFramePr>
        <p:xfrm>
          <a:off x="652130" y="172928"/>
          <a:ext cx="10887740" cy="63157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CaixaDeTexto 5">
            <a:extLst>
              <a:ext uri="{FF2B5EF4-FFF2-40B4-BE49-F238E27FC236}">
                <a16:creationId xmlns:a16="http://schemas.microsoft.com/office/drawing/2014/main" id="{F4C27D3D-0F07-DBC2-2564-883400C17EDD}"/>
              </a:ext>
            </a:extLst>
          </p:cNvPr>
          <p:cNvSpPr txBox="1"/>
          <p:nvPr/>
        </p:nvSpPr>
        <p:spPr>
          <a:xfrm>
            <a:off x="5723861" y="6488668"/>
            <a:ext cx="71548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>
                <a:latin typeface="Calibri (Corpo)"/>
              </a:rPr>
              <a:t>Adaptado de GIBBS, Graham R. </a:t>
            </a:r>
            <a:r>
              <a:rPr lang="pt-BR" i="1" dirty="0">
                <a:latin typeface="Calibri (Corpo)"/>
              </a:rPr>
              <a:t>Análise de dados qualitativos</a:t>
            </a:r>
            <a:r>
              <a:rPr lang="pt-BR" dirty="0">
                <a:latin typeface="Calibri (Corpo)"/>
              </a:rPr>
              <a:t>, 2009.</a:t>
            </a:r>
          </a:p>
        </p:txBody>
      </p:sp>
    </p:spTree>
    <p:extLst>
      <p:ext uri="{BB962C8B-B14F-4D97-AF65-F5344CB8AC3E}">
        <p14:creationId xmlns:p14="http://schemas.microsoft.com/office/powerpoint/2010/main" val="264784547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B2AB41-B9A0-EE42-A4A3-C88F27B6C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68BD43-3485-E275-C941-FEE9469A18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>
                <a:latin typeface="Bahnschrift Light SemiCondensed" panose="020B0502040204020203" pitchFamily="34" charset="0"/>
              </a:rPr>
              <a:t>Codificação: etapas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4540C1A-E482-F2DB-7F4C-DC299DE233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56367"/>
            <a:ext cx="10058400" cy="4023360"/>
          </a:xfrm>
        </p:spPr>
        <p:txBody>
          <a:bodyPr>
            <a:normAutofit fontScale="62500" lnSpcReduction="20000"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sz="3800" dirty="0">
                <a:latin typeface="Calibri (Corpo)"/>
              </a:rPr>
              <a:t> Interpretação e compreensão: </a:t>
            </a:r>
          </a:p>
          <a:p>
            <a:pPr marL="808038" indent="-361950" algn="just">
              <a:buFont typeface="+mj-lt"/>
              <a:buAutoNum type="alphaLcParenR"/>
            </a:pPr>
            <a:r>
              <a:rPr lang="pt-BR" sz="3800" dirty="0">
                <a:latin typeface="Calibri (Corpo)"/>
              </a:rPr>
              <a:t>oferecer uma descrição completa de cada categoria;</a:t>
            </a:r>
          </a:p>
          <a:p>
            <a:pPr marL="808038" indent="-361950" algn="just">
              <a:buFont typeface="+mj-lt"/>
              <a:buAutoNum type="alphaLcParenR"/>
            </a:pPr>
            <a:r>
              <a:rPr lang="pt-BR" sz="3800" dirty="0">
                <a:latin typeface="Calibri (Corpo)"/>
              </a:rPr>
              <a:t>analisar o significado de cada categoria para os participantes;</a:t>
            </a:r>
          </a:p>
          <a:p>
            <a:pPr marL="808038" indent="-361950" algn="just">
              <a:buFont typeface="+mj-lt"/>
              <a:buAutoNum type="alphaLcParenR"/>
            </a:pPr>
            <a:r>
              <a:rPr lang="pt-BR" sz="3800" dirty="0">
                <a:latin typeface="Calibri (Corpo)"/>
              </a:rPr>
              <a:t>analisar a presença de cada categoria nos materiais analisados;</a:t>
            </a:r>
          </a:p>
          <a:p>
            <a:pPr marL="808038" indent="-361950" algn="just">
              <a:buFont typeface="+mj-lt"/>
              <a:buAutoNum type="alphaLcParenR"/>
            </a:pPr>
            <a:r>
              <a:rPr lang="pt-BR" sz="3800" dirty="0">
                <a:latin typeface="Calibri (Corpo)"/>
              </a:rPr>
              <a:t>analisar as relações entre categorias e fazer comparações sistemáticas;</a:t>
            </a:r>
          </a:p>
          <a:p>
            <a:pPr marL="808038" indent="-361950" algn="just">
              <a:buFont typeface="+mj-lt"/>
              <a:buAutoNum type="alphaLcParenR"/>
            </a:pPr>
            <a:r>
              <a:rPr lang="pt-BR" sz="3800" dirty="0">
                <a:latin typeface="Calibri (Corpo)"/>
              </a:rPr>
              <a:t>buscar padrões;</a:t>
            </a:r>
          </a:p>
          <a:p>
            <a:pPr marL="808038" indent="-361950" algn="just">
              <a:buFont typeface="+mj-lt"/>
              <a:buAutoNum type="alphaLcParenR"/>
            </a:pPr>
            <a:r>
              <a:rPr lang="pt-BR" sz="3800" dirty="0">
                <a:latin typeface="Calibri (Corpo)"/>
              </a:rPr>
              <a:t>criar um sistema de classificação, com tipologias;</a:t>
            </a:r>
          </a:p>
          <a:p>
            <a:pPr marL="808038" indent="-361950" algn="just">
              <a:buFont typeface="+mj-lt"/>
              <a:buAutoNum type="alphaLcParenR"/>
            </a:pPr>
            <a:r>
              <a:rPr lang="pt-BR" sz="3800" dirty="0">
                <a:latin typeface="Calibri (Corpo)"/>
              </a:rPr>
              <a:t>gerar hipóteses e explicações;</a:t>
            </a:r>
          </a:p>
          <a:p>
            <a:pPr marL="808038" indent="-361950" algn="just">
              <a:buFont typeface="+mj-lt"/>
              <a:buAutoNum type="alphaLcParenR"/>
            </a:pPr>
            <a:r>
              <a:rPr lang="pt-BR" sz="3800" dirty="0">
                <a:latin typeface="Calibri (Corpo)"/>
              </a:rPr>
              <a:t>construir modelos.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pt-BR" sz="3800" dirty="0">
              <a:latin typeface="Calibri (Corpo)"/>
            </a:endParaRPr>
          </a:p>
          <a:p>
            <a:endParaRPr lang="pt-BR" dirty="0">
              <a:latin typeface="Bahnschrift Light Semi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389899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EBEC82-55DB-46A5-BA8F-ED7034474F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ABCE76-457E-6838-FCFA-0025F5AF55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9688" y="286603"/>
            <a:ext cx="10874981" cy="1450757"/>
          </a:xfrm>
        </p:spPr>
        <p:txBody>
          <a:bodyPr>
            <a:normAutofit/>
          </a:bodyPr>
          <a:lstStyle/>
          <a:p>
            <a:r>
              <a:rPr lang="pt-BR" sz="4200" dirty="0">
                <a:latin typeface="Calibri (Corpo)"/>
              </a:rPr>
              <a:t>Teoria fundamentada: elementos de um modelo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4B940B0-1AC3-7011-1C05-5F391F4826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962692"/>
            <a:ext cx="10058400" cy="4023360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sz="3800" dirty="0">
                <a:latin typeface="Calibri (Corpo)"/>
              </a:rPr>
              <a:t> Condições causais;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sz="3800" dirty="0">
                <a:latin typeface="Calibri (Corpo)"/>
              </a:rPr>
              <a:t> Fenômeno ou categoria central;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sz="3800" dirty="0">
                <a:latin typeface="Calibri (Corpo)"/>
              </a:rPr>
              <a:t> Estratégias;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sz="3800" dirty="0">
                <a:latin typeface="Calibri (Corpo)"/>
              </a:rPr>
              <a:t> Contexto;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sz="3800" dirty="0">
                <a:latin typeface="Calibri (Corpo)"/>
              </a:rPr>
              <a:t> Condições intervenientes;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sz="3800" dirty="0">
                <a:latin typeface="Calibri (Corpo)"/>
              </a:rPr>
              <a:t> Ações e interações;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sz="3800" dirty="0">
                <a:latin typeface="Calibri (Corpo)"/>
              </a:rPr>
              <a:t> Consequências.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pt-BR" sz="3800" dirty="0">
              <a:highlight>
                <a:srgbClr val="FFFF00"/>
              </a:highlight>
              <a:latin typeface="Calibri (Corpo)"/>
            </a:endParaRPr>
          </a:p>
        </p:txBody>
      </p:sp>
    </p:spTree>
    <p:extLst>
      <p:ext uri="{BB962C8B-B14F-4D97-AF65-F5344CB8AC3E}">
        <p14:creationId xmlns:p14="http://schemas.microsoft.com/office/powerpoint/2010/main" val="284359388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FD7ADB-2B7A-1375-E2BB-91D91F3008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656437-03E1-1CDA-DEF9-AF3D39D6B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400" dirty="0">
                <a:latin typeface="Calibri (Corpo)"/>
              </a:rPr>
              <a:t>Teoria fundamentada: sequência e produto</a:t>
            </a:r>
          </a:p>
        </p:txBody>
      </p:sp>
      <p:sp>
        <p:nvSpPr>
          <p:cNvPr id="34" name="Retângulo 33">
            <a:extLst>
              <a:ext uri="{FF2B5EF4-FFF2-40B4-BE49-F238E27FC236}">
                <a16:creationId xmlns:a16="http://schemas.microsoft.com/office/drawing/2014/main" id="{5B9A3E03-6BF5-B8A8-C535-C9B13A1DF172}"/>
              </a:ext>
            </a:extLst>
          </p:cNvPr>
          <p:cNvSpPr/>
          <p:nvPr/>
        </p:nvSpPr>
        <p:spPr>
          <a:xfrm>
            <a:off x="1190846" y="1892596"/>
            <a:ext cx="1637414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Coleta de dados</a:t>
            </a:r>
          </a:p>
        </p:txBody>
      </p:sp>
      <p:sp>
        <p:nvSpPr>
          <p:cNvPr id="35" name="Retângulo 34">
            <a:extLst>
              <a:ext uri="{FF2B5EF4-FFF2-40B4-BE49-F238E27FC236}">
                <a16:creationId xmlns:a16="http://schemas.microsoft.com/office/drawing/2014/main" id="{250EA9B1-05AA-BC9F-CF62-D402471F9F18}"/>
              </a:ext>
            </a:extLst>
          </p:cNvPr>
          <p:cNvSpPr/>
          <p:nvPr/>
        </p:nvSpPr>
        <p:spPr>
          <a:xfrm>
            <a:off x="1190846" y="3133061"/>
            <a:ext cx="1637414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Primeira entrevista</a:t>
            </a:r>
          </a:p>
        </p:txBody>
      </p:sp>
      <p:sp>
        <p:nvSpPr>
          <p:cNvPr id="36" name="Retângulo 35">
            <a:extLst>
              <a:ext uri="{FF2B5EF4-FFF2-40B4-BE49-F238E27FC236}">
                <a16:creationId xmlns:a16="http://schemas.microsoft.com/office/drawing/2014/main" id="{0912A41E-04C4-B8C1-2B07-F68AD4655A3B}"/>
              </a:ext>
            </a:extLst>
          </p:cNvPr>
          <p:cNvSpPr/>
          <p:nvPr/>
        </p:nvSpPr>
        <p:spPr>
          <a:xfrm>
            <a:off x="1190846" y="4373526"/>
            <a:ext cx="1637414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Segunda entrevista</a:t>
            </a:r>
          </a:p>
        </p:txBody>
      </p:sp>
      <p:sp>
        <p:nvSpPr>
          <p:cNvPr id="37" name="Retângulo 36">
            <a:extLst>
              <a:ext uri="{FF2B5EF4-FFF2-40B4-BE49-F238E27FC236}">
                <a16:creationId xmlns:a16="http://schemas.microsoft.com/office/drawing/2014/main" id="{0CB401B2-30D2-428F-BFC4-25A94B0D1E75}"/>
              </a:ext>
            </a:extLst>
          </p:cNvPr>
          <p:cNvSpPr/>
          <p:nvPr/>
        </p:nvSpPr>
        <p:spPr>
          <a:xfrm>
            <a:off x="1190846" y="5613991"/>
            <a:ext cx="1637414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Terceira entrevista</a:t>
            </a:r>
          </a:p>
        </p:txBody>
      </p:sp>
      <p:sp>
        <p:nvSpPr>
          <p:cNvPr id="38" name="Retângulo 37">
            <a:extLst>
              <a:ext uri="{FF2B5EF4-FFF2-40B4-BE49-F238E27FC236}">
                <a16:creationId xmlns:a16="http://schemas.microsoft.com/office/drawing/2014/main" id="{16373923-E6F8-8B97-FC85-F1E1F5C6B709}"/>
              </a:ext>
            </a:extLst>
          </p:cNvPr>
          <p:cNvSpPr/>
          <p:nvPr/>
        </p:nvSpPr>
        <p:spPr>
          <a:xfrm>
            <a:off x="4182139" y="3133061"/>
            <a:ext cx="1637414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Categorias preliminares</a:t>
            </a:r>
          </a:p>
        </p:txBody>
      </p:sp>
      <p:sp>
        <p:nvSpPr>
          <p:cNvPr id="39" name="Retângulo 38">
            <a:extLst>
              <a:ext uri="{FF2B5EF4-FFF2-40B4-BE49-F238E27FC236}">
                <a16:creationId xmlns:a16="http://schemas.microsoft.com/office/drawing/2014/main" id="{135E7F85-1B91-F8DC-A436-2FFAA37619FD}"/>
              </a:ext>
            </a:extLst>
          </p:cNvPr>
          <p:cNvSpPr/>
          <p:nvPr/>
        </p:nvSpPr>
        <p:spPr>
          <a:xfrm>
            <a:off x="4182139" y="4373526"/>
            <a:ext cx="1637414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Categorias aprimoradas</a:t>
            </a:r>
          </a:p>
        </p:txBody>
      </p:sp>
      <p:sp>
        <p:nvSpPr>
          <p:cNvPr id="40" name="Retângulo 39">
            <a:extLst>
              <a:ext uri="{FF2B5EF4-FFF2-40B4-BE49-F238E27FC236}">
                <a16:creationId xmlns:a16="http://schemas.microsoft.com/office/drawing/2014/main" id="{886402E9-299F-FBBA-7A8F-BC2AB70B3AC4}"/>
              </a:ext>
            </a:extLst>
          </p:cNvPr>
          <p:cNvSpPr/>
          <p:nvPr/>
        </p:nvSpPr>
        <p:spPr>
          <a:xfrm>
            <a:off x="4182139" y="5613991"/>
            <a:ext cx="1637414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Categorias mais aprimoradas</a:t>
            </a:r>
          </a:p>
        </p:txBody>
      </p:sp>
      <p:sp>
        <p:nvSpPr>
          <p:cNvPr id="41" name="Retângulo 40">
            <a:extLst>
              <a:ext uri="{FF2B5EF4-FFF2-40B4-BE49-F238E27FC236}">
                <a16:creationId xmlns:a16="http://schemas.microsoft.com/office/drawing/2014/main" id="{3920410F-F7C4-72FA-08F1-64C4053C7178}"/>
              </a:ext>
            </a:extLst>
          </p:cNvPr>
          <p:cNvSpPr/>
          <p:nvPr/>
        </p:nvSpPr>
        <p:spPr>
          <a:xfrm>
            <a:off x="7173432" y="5816009"/>
            <a:ext cx="1637414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Saturação</a:t>
            </a:r>
          </a:p>
        </p:txBody>
      </p:sp>
      <p:cxnSp>
        <p:nvCxnSpPr>
          <p:cNvPr id="42" name="Conector reto 41">
            <a:extLst>
              <a:ext uri="{FF2B5EF4-FFF2-40B4-BE49-F238E27FC236}">
                <a16:creationId xmlns:a16="http://schemas.microsoft.com/office/drawing/2014/main" id="{B1E32F96-84F1-089F-628A-D198FB1FC88C}"/>
              </a:ext>
            </a:extLst>
          </p:cNvPr>
          <p:cNvCxnSpPr>
            <a:cxnSpLocks/>
          </p:cNvCxnSpPr>
          <p:nvPr/>
        </p:nvCxnSpPr>
        <p:spPr>
          <a:xfrm>
            <a:off x="2828260" y="2806996"/>
            <a:ext cx="1353879" cy="32606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Conector reto 42">
            <a:extLst>
              <a:ext uri="{FF2B5EF4-FFF2-40B4-BE49-F238E27FC236}">
                <a16:creationId xmlns:a16="http://schemas.microsoft.com/office/drawing/2014/main" id="{2D872440-3FE8-9241-9969-98CB48C37C90}"/>
              </a:ext>
            </a:extLst>
          </p:cNvPr>
          <p:cNvCxnSpPr>
            <a:cxnSpLocks/>
          </p:cNvCxnSpPr>
          <p:nvPr/>
        </p:nvCxnSpPr>
        <p:spPr>
          <a:xfrm>
            <a:off x="2828260" y="4047461"/>
            <a:ext cx="1353879" cy="32606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Conector reto 43">
            <a:extLst>
              <a:ext uri="{FF2B5EF4-FFF2-40B4-BE49-F238E27FC236}">
                <a16:creationId xmlns:a16="http://schemas.microsoft.com/office/drawing/2014/main" id="{BC98443E-EB1A-99E3-C976-F90718B11DA4}"/>
              </a:ext>
            </a:extLst>
          </p:cNvPr>
          <p:cNvCxnSpPr>
            <a:cxnSpLocks/>
          </p:cNvCxnSpPr>
          <p:nvPr/>
        </p:nvCxnSpPr>
        <p:spPr>
          <a:xfrm>
            <a:off x="2835348" y="5273749"/>
            <a:ext cx="1353879" cy="32606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Conector reto 44">
            <a:extLst>
              <a:ext uri="{FF2B5EF4-FFF2-40B4-BE49-F238E27FC236}">
                <a16:creationId xmlns:a16="http://schemas.microsoft.com/office/drawing/2014/main" id="{2E6989F0-A6B3-FEC9-CFCD-B961ED529F18}"/>
              </a:ext>
            </a:extLst>
          </p:cNvPr>
          <p:cNvCxnSpPr>
            <a:cxnSpLocks/>
          </p:cNvCxnSpPr>
          <p:nvPr/>
        </p:nvCxnSpPr>
        <p:spPr>
          <a:xfrm flipV="1">
            <a:off x="2835348" y="3147238"/>
            <a:ext cx="1353879" cy="88604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Conector reto 45">
            <a:extLst>
              <a:ext uri="{FF2B5EF4-FFF2-40B4-BE49-F238E27FC236}">
                <a16:creationId xmlns:a16="http://schemas.microsoft.com/office/drawing/2014/main" id="{609DBD44-1CBE-9E0E-F4AC-CDD19F976AEB}"/>
              </a:ext>
            </a:extLst>
          </p:cNvPr>
          <p:cNvCxnSpPr>
            <a:cxnSpLocks/>
          </p:cNvCxnSpPr>
          <p:nvPr/>
        </p:nvCxnSpPr>
        <p:spPr>
          <a:xfrm flipV="1">
            <a:off x="2821172" y="4387703"/>
            <a:ext cx="1353879" cy="88604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Conector reto 46">
            <a:extLst>
              <a:ext uri="{FF2B5EF4-FFF2-40B4-BE49-F238E27FC236}">
                <a16:creationId xmlns:a16="http://schemas.microsoft.com/office/drawing/2014/main" id="{519E38A1-0A93-616A-A90B-3CE9A6DC7FD4}"/>
              </a:ext>
            </a:extLst>
          </p:cNvPr>
          <p:cNvCxnSpPr>
            <a:cxnSpLocks/>
          </p:cNvCxnSpPr>
          <p:nvPr/>
        </p:nvCxnSpPr>
        <p:spPr>
          <a:xfrm>
            <a:off x="5819553" y="5617535"/>
            <a:ext cx="1353879" cy="19847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Conector reto 47">
            <a:extLst>
              <a:ext uri="{FF2B5EF4-FFF2-40B4-BE49-F238E27FC236}">
                <a16:creationId xmlns:a16="http://schemas.microsoft.com/office/drawing/2014/main" id="{CC5B3B96-2CAF-F735-50A1-EFF4CB7D46CD}"/>
              </a:ext>
            </a:extLst>
          </p:cNvPr>
          <p:cNvCxnSpPr>
            <a:cxnSpLocks/>
          </p:cNvCxnSpPr>
          <p:nvPr/>
        </p:nvCxnSpPr>
        <p:spPr>
          <a:xfrm>
            <a:off x="3512287" y="1892596"/>
            <a:ext cx="0" cy="4635795"/>
          </a:xfrm>
          <a:prstGeom prst="line">
            <a:avLst/>
          </a:prstGeom>
          <a:ln w="19050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4" name="CaixaDeTexto 3">
            <a:extLst>
              <a:ext uri="{FF2B5EF4-FFF2-40B4-BE49-F238E27FC236}">
                <a16:creationId xmlns:a16="http://schemas.microsoft.com/office/drawing/2014/main" id="{7E19755B-9476-DA00-D15C-83FA41BC3DE6}"/>
              </a:ext>
            </a:extLst>
          </p:cNvPr>
          <p:cNvSpPr txBox="1"/>
          <p:nvPr/>
        </p:nvSpPr>
        <p:spPr>
          <a:xfrm>
            <a:off x="9370828" y="3850306"/>
            <a:ext cx="257662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pt-BR" sz="1400" dirty="0">
                <a:solidFill>
                  <a:srgbClr val="000000"/>
                </a:solidFill>
                <a:latin typeface="Calibri (Corpo)"/>
              </a:rPr>
              <a:t>S</a:t>
            </a:r>
            <a:r>
              <a:rPr lang="pt-BR" sz="1400" b="0" i="0" u="none" strike="noStrike" baseline="0" dirty="0">
                <a:solidFill>
                  <a:srgbClr val="000000"/>
                </a:solidFill>
                <a:latin typeface="Calibri (Corpo)"/>
              </a:rPr>
              <a:t>AMPIERI; COLLADO; LUCIO. </a:t>
            </a:r>
            <a:r>
              <a:rPr lang="pt-BR" sz="1400" b="0" i="1" u="none" strike="noStrike" baseline="0" dirty="0">
                <a:solidFill>
                  <a:srgbClr val="000000"/>
                </a:solidFill>
                <a:latin typeface="Calibri (Corpo)"/>
              </a:rPr>
              <a:t>Metodologia de pesquisa</a:t>
            </a:r>
            <a:r>
              <a:rPr lang="pt-BR" sz="1400" b="0" i="0" u="none" strike="noStrike" baseline="0" dirty="0">
                <a:solidFill>
                  <a:srgbClr val="000000"/>
                </a:solidFill>
                <a:latin typeface="Calibri (Corpo)"/>
              </a:rPr>
              <a:t>. 2013. </a:t>
            </a:r>
            <a:endParaRPr lang="pt-BR" sz="1400" dirty="0">
              <a:latin typeface="Calibri (Corpo)"/>
            </a:endParaRPr>
          </a:p>
        </p:txBody>
      </p:sp>
    </p:spTree>
    <p:extLst>
      <p:ext uri="{BB962C8B-B14F-4D97-AF65-F5344CB8AC3E}">
        <p14:creationId xmlns:p14="http://schemas.microsoft.com/office/powerpoint/2010/main" val="238719579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C74F77-4C74-C69A-6CFD-01FD2042F5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AB27DF-CD78-4DAD-13DC-4B5CCFFD3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400" dirty="0">
                <a:latin typeface="Calibri (Corpo)"/>
              </a:rPr>
              <a:t>Teoria fundamentada: sequência e produto</a:t>
            </a:r>
          </a:p>
        </p:txBody>
      </p:sp>
      <p:sp>
        <p:nvSpPr>
          <p:cNvPr id="35" name="Retângulo 34">
            <a:extLst>
              <a:ext uri="{FF2B5EF4-FFF2-40B4-BE49-F238E27FC236}">
                <a16:creationId xmlns:a16="http://schemas.microsoft.com/office/drawing/2014/main" id="{5A10BB3F-A1A6-5A85-67E5-3582DBA9896C}"/>
              </a:ext>
            </a:extLst>
          </p:cNvPr>
          <p:cNvSpPr/>
          <p:nvPr/>
        </p:nvSpPr>
        <p:spPr>
          <a:xfrm>
            <a:off x="2517081" y="3506620"/>
            <a:ext cx="1906063" cy="112705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Condições causais</a:t>
            </a:r>
          </a:p>
          <a:p>
            <a:pPr algn="ctr"/>
            <a:r>
              <a:rPr lang="pt-BR" dirty="0"/>
              <a:t>Categoria 1</a:t>
            </a:r>
          </a:p>
          <a:p>
            <a:pPr algn="ctr"/>
            <a:r>
              <a:rPr lang="pt-BR" dirty="0"/>
              <a:t>Categoria 2</a:t>
            </a:r>
          </a:p>
          <a:p>
            <a:pPr algn="ctr"/>
            <a:r>
              <a:rPr lang="pt-BR" dirty="0"/>
              <a:t>Categoria </a:t>
            </a:r>
            <a:r>
              <a:rPr lang="pt-BR" i="1" dirty="0"/>
              <a:t>k</a:t>
            </a:r>
            <a:endParaRPr lang="pt-BR" dirty="0"/>
          </a:p>
        </p:txBody>
      </p:sp>
      <p:sp>
        <p:nvSpPr>
          <p:cNvPr id="36" name="Retângulo 35">
            <a:extLst>
              <a:ext uri="{FF2B5EF4-FFF2-40B4-BE49-F238E27FC236}">
                <a16:creationId xmlns:a16="http://schemas.microsoft.com/office/drawing/2014/main" id="{D23F91A7-6268-2C7F-74F2-577B786CB4BB}"/>
              </a:ext>
            </a:extLst>
          </p:cNvPr>
          <p:cNvSpPr/>
          <p:nvPr/>
        </p:nvSpPr>
        <p:spPr>
          <a:xfrm>
            <a:off x="7662532" y="3612945"/>
            <a:ext cx="1637414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Ações e interações (resultados)</a:t>
            </a:r>
          </a:p>
        </p:txBody>
      </p:sp>
      <p:sp>
        <p:nvSpPr>
          <p:cNvPr id="38" name="Retângulo 37">
            <a:extLst>
              <a:ext uri="{FF2B5EF4-FFF2-40B4-BE49-F238E27FC236}">
                <a16:creationId xmlns:a16="http://schemas.microsoft.com/office/drawing/2014/main" id="{41943698-5E73-7724-3E3E-A9D2113414BF}"/>
              </a:ext>
            </a:extLst>
          </p:cNvPr>
          <p:cNvSpPr/>
          <p:nvPr/>
        </p:nvSpPr>
        <p:spPr>
          <a:xfrm>
            <a:off x="5254610" y="3616489"/>
            <a:ext cx="1637414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Categoria central</a:t>
            </a:r>
          </a:p>
        </p:txBody>
      </p:sp>
      <p:sp>
        <p:nvSpPr>
          <p:cNvPr id="39" name="Retângulo 38">
            <a:extLst>
              <a:ext uri="{FF2B5EF4-FFF2-40B4-BE49-F238E27FC236}">
                <a16:creationId xmlns:a16="http://schemas.microsoft.com/office/drawing/2014/main" id="{4752E325-9F6D-D9B4-7833-7B56C0A61611}"/>
              </a:ext>
            </a:extLst>
          </p:cNvPr>
          <p:cNvSpPr/>
          <p:nvPr/>
        </p:nvSpPr>
        <p:spPr>
          <a:xfrm>
            <a:off x="5277293" y="2142462"/>
            <a:ext cx="1637414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Condições contextuais</a:t>
            </a:r>
          </a:p>
        </p:txBody>
      </p:sp>
      <p:sp>
        <p:nvSpPr>
          <p:cNvPr id="40" name="Retângulo 39">
            <a:extLst>
              <a:ext uri="{FF2B5EF4-FFF2-40B4-BE49-F238E27FC236}">
                <a16:creationId xmlns:a16="http://schemas.microsoft.com/office/drawing/2014/main" id="{8B9712F9-F986-90A4-1AF5-6FEC8B7C76F1}"/>
              </a:ext>
            </a:extLst>
          </p:cNvPr>
          <p:cNvSpPr/>
          <p:nvPr/>
        </p:nvSpPr>
        <p:spPr>
          <a:xfrm>
            <a:off x="5347998" y="5109476"/>
            <a:ext cx="1637414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Categorias intervenientes</a:t>
            </a:r>
          </a:p>
        </p:txBody>
      </p:sp>
      <p:sp>
        <p:nvSpPr>
          <p:cNvPr id="41" name="Retângulo 40">
            <a:extLst>
              <a:ext uri="{FF2B5EF4-FFF2-40B4-BE49-F238E27FC236}">
                <a16:creationId xmlns:a16="http://schemas.microsoft.com/office/drawing/2014/main" id="{C9A029BA-38E6-88EF-7301-B6E8A4448A8E}"/>
              </a:ext>
            </a:extLst>
          </p:cNvPr>
          <p:cNvSpPr/>
          <p:nvPr/>
        </p:nvSpPr>
        <p:spPr>
          <a:xfrm>
            <a:off x="7925330" y="5044353"/>
            <a:ext cx="1637414" cy="47208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Consequências</a:t>
            </a:r>
          </a:p>
        </p:txBody>
      </p:sp>
      <p:cxnSp>
        <p:nvCxnSpPr>
          <p:cNvPr id="4" name="Conector de Seta Reta 3">
            <a:extLst>
              <a:ext uri="{FF2B5EF4-FFF2-40B4-BE49-F238E27FC236}">
                <a16:creationId xmlns:a16="http://schemas.microsoft.com/office/drawing/2014/main" id="{1B194B8B-6AB8-A483-0C63-EC618AC2C816}"/>
              </a:ext>
            </a:extLst>
          </p:cNvPr>
          <p:cNvCxnSpPr/>
          <p:nvPr/>
        </p:nvCxnSpPr>
        <p:spPr>
          <a:xfrm>
            <a:off x="4561367" y="4070145"/>
            <a:ext cx="542261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Conector de Seta Reta 6">
            <a:extLst>
              <a:ext uri="{FF2B5EF4-FFF2-40B4-BE49-F238E27FC236}">
                <a16:creationId xmlns:a16="http://schemas.microsoft.com/office/drawing/2014/main" id="{9094A1BB-00B3-1528-F94A-017F08F425CC}"/>
              </a:ext>
            </a:extLst>
          </p:cNvPr>
          <p:cNvCxnSpPr/>
          <p:nvPr/>
        </p:nvCxnSpPr>
        <p:spPr>
          <a:xfrm>
            <a:off x="7010399" y="4070145"/>
            <a:ext cx="542261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Conector de Seta Reta 7">
            <a:extLst>
              <a:ext uri="{FF2B5EF4-FFF2-40B4-BE49-F238E27FC236}">
                <a16:creationId xmlns:a16="http://schemas.microsoft.com/office/drawing/2014/main" id="{CD4A1BA0-207D-627E-1731-18DCD142F947}"/>
              </a:ext>
            </a:extLst>
          </p:cNvPr>
          <p:cNvCxnSpPr>
            <a:cxnSpLocks/>
          </p:cNvCxnSpPr>
          <p:nvPr/>
        </p:nvCxnSpPr>
        <p:spPr>
          <a:xfrm>
            <a:off x="8481239" y="4633670"/>
            <a:ext cx="0" cy="37922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Conector de Seta Reta 10">
            <a:extLst>
              <a:ext uri="{FF2B5EF4-FFF2-40B4-BE49-F238E27FC236}">
                <a16:creationId xmlns:a16="http://schemas.microsoft.com/office/drawing/2014/main" id="{DED585E8-6BA0-0745-D785-98F6371884B0}"/>
              </a:ext>
            </a:extLst>
          </p:cNvPr>
          <p:cNvCxnSpPr>
            <a:cxnSpLocks/>
          </p:cNvCxnSpPr>
          <p:nvPr/>
        </p:nvCxnSpPr>
        <p:spPr>
          <a:xfrm>
            <a:off x="6028661" y="3244348"/>
            <a:ext cx="0" cy="30622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Conector de Seta Reta 12">
            <a:extLst>
              <a:ext uri="{FF2B5EF4-FFF2-40B4-BE49-F238E27FC236}">
                <a16:creationId xmlns:a16="http://schemas.microsoft.com/office/drawing/2014/main" id="{5347C420-806B-4CFC-D3D8-3306A5BD7306}"/>
              </a:ext>
            </a:extLst>
          </p:cNvPr>
          <p:cNvCxnSpPr>
            <a:cxnSpLocks/>
          </p:cNvCxnSpPr>
          <p:nvPr/>
        </p:nvCxnSpPr>
        <p:spPr>
          <a:xfrm flipV="1">
            <a:off x="6073317" y="4633670"/>
            <a:ext cx="0" cy="28707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Conector de Seta Reta 27">
            <a:extLst>
              <a:ext uri="{FF2B5EF4-FFF2-40B4-BE49-F238E27FC236}">
                <a16:creationId xmlns:a16="http://schemas.microsoft.com/office/drawing/2014/main" id="{50A2A141-711F-C7DC-1A69-6A025B58DD5A}"/>
              </a:ext>
            </a:extLst>
          </p:cNvPr>
          <p:cNvCxnSpPr>
            <a:cxnSpLocks/>
          </p:cNvCxnSpPr>
          <p:nvPr/>
        </p:nvCxnSpPr>
        <p:spPr>
          <a:xfrm>
            <a:off x="7010399" y="2568117"/>
            <a:ext cx="1282996" cy="789646"/>
          </a:xfrm>
          <a:prstGeom prst="straightConnector1">
            <a:avLst/>
          </a:prstGeom>
          <a:ln w="19050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0" name="Conector de Seta Reta 29">
            <a:extLst>
              <a:ext uri="{FF2B5EF4-FFF2-40B4-BE49-F238E27FC236}">
                <a16:creationId xmlns:a16="http://schemas.microsoft.com/office/drawing/2014/main" id="{D244891E-C31E-4B95-ED23-892A1702495A}"/>
              </a:ext>
            </a:extLst>
          </p:cNvPr>
          <p:cNvCxnSpPr>
            <a:cxnSpLocks/>
          </p:cNvCxnSpPr>
          <p:nvPr/>
        </p:nvCxnSpPr>
        <p:spPr>
          <a:xfrm flipH="1">
            <a:off x="3934046" y="2633331"/>
            <a:ext cx="1169582" cy="724432"/>
          </a:xfrm>
          <a:prstGeom prst="straightConnector1">
            <a:avLst/>
          </a:prstGeom>
          <a:ln w="19050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54" name="Conector de Seta Reta 53">
            <a:extLst>
              <a:ext uri="{FF2B5EF4-FFF2-40B4-BE49-F238E27FC236}">
                <a16:creationId xmlns:a16="http://schemas.microsoft.com/office/drawing/2014/main" id="{F292CBDE-FC6E-C460-A821-3569F3FD8D8E}"/>
              </a:ext>
            </a:extLst>
          </p:cNvPr>
          <p:cNvCxnSpPr>
            <a:cxnSpLocks/>
          </p:cNvCxnSpPr>
          <p:nvPr/>
        </p:nvCxnSpPr>
        <p:spPr>
          <a:xfrm flipH="1" flipV="1">
            <a:off x="3784836" y="4788550"/>
            <a:ext cx="1276615" cy="681548"/>
          </a:xfrm>
          <a:prstGeom prst="straightConnector1">
            <a:avLst/>
          </a:prstGeom>
          <a:ln w="19050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57" name="Conector de Seta Reta 56">
            <a:extLst>
              <a:ext uri="{FF2B5EF4-FFF2-40B4-BE49-F238E27FC236}">
                <a16:creationId xmlns:a16="http://schemas.microsoft.com/office/drawing/2014/main" id="{7200CC5B-9A1B-4ADB-3279-9914058E042D}"/>
              </a:ext>
            </a:extLst>
          </p:cNvPr>
          <p:cNvCxnSpPr>
            <a:cxnSpLocks/>
          </p:cNvCxnSpPr>
          <p:nvPr/>
        </p:nvCxnSpPr>
        <p:spPr>
          <a:xfrm flipH="1">
            <a:off x="7141179" y="5347645"/>
            <a:ext cx="562994" cy="317383"/>
          </a:xfrm>
          <a:prstGeom prst="straightConnector1">
            <a:avLst/>
          </a:prstGeom>
          <a:ln w="19050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65" name="Conector de Seta Reta 64">
            <a:extLst>
              <a:ext uri="{FF2B5EF4-FFF2-40B4-BE49-F238E27FC236}">
                <a16:creationId xmlns:a16="http://schemas.microsoft.com/office/drawing/2014/main" id="{6FEC20CB-EFF1-0BD2-F8D1-50D67437272E}"/>
              </a:ext>
            </a:extLst>
          </p:cNvPr>
          <p:cNvCxnSpPr>
            <a:cxnSpLocks/>
          </p:cNvCxnSpPr>
          <p:nvPr/>
        </p:nvCxnSpPr>
        <p:spPr>
          <a:xfrm>
            <a:off x="5098666" y="5500933"/>
            <a:ext cx="93566" cy="657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Conector de Seta Reta 67">
            <a:extLst>
              <a:ext uri="{FF2B5EF4-FFF2-40B4-BE49-F238E27FC236}">
                <a16:creationId xmlns:a16="http://schemas.microsoft.com/office/drawing/2014/main" id="{A85B8622-AD96-A138-51B9-CA11B3CC36BF}"/>
              </a:ext>
            </a:extLst>
          </p:cNvPr>
          <p:cNvCxnSpPr>
            <a:cxnSpLocks/>
          </p:cNvCxnSpPr>
          <p:nvPr/>
        </p:nvCxnSpPr>
        <p:spPr>
          <a:xfrm>
            <a:off x="8293395" y="3378054"/>
            <a:ext cx="93566" cy="657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Conector de Seta Reta 68">
            <a:extLst>
              <a:ext uri="{FF2B5EF4-FFF2-40B4-BE49-F238E27FC236}">
                <a16:creationId xmlns:a16="http://schemas.microsoft.com/office/drawing/2014/main" id="{D674FF34-F942-67E8-41BF-F16B437C826C}"/>
              </a:ext>
            </a:extLst>
          </p:cNvPr>
          <p:cNvCxnSpPr>
            <a:cxnSpLocks/>
          </p:cNvCxnSpPr>
          <p:nvPr/>
        </p:nvCxnSpPr>
        <p:spPr>
          <a:xfrm flipV="1">
            <a:off x="7673163" y="5248940"/>
            <a:ext cx="147082" cy="1054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0" name="Conector de Seta Reta 79">
            <a:extLst>
              <a:ext uri="{FF2B5EF4-FFF2-40B4-BE49-F238E27FC236}">
                <a16:creationId xmlns:a16="http://schemas.microsoft.com/office/drawing/2014/main" id="{BF9DB74C-1D3F-A0CB-1225-81284B7C92BE}"/>
              </a:ext>
            </a:extLst>
          </p:cNvPr>
          <p:cNvCxnSpPr>
            <a:cxnSpLocks/>
          </p:cNvCxnSpPr>
          <p:nvPr/>
        </p:nvCxnSpPr>
        <p:spPr>
          <a:xfrm flipH="1">
            <a:off x="3840480" y="3358472"/>
            <a:ext cx="93566" cy="779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aixaDeTexto 2">
            <a:extLst>
              <a:ext uri="{FF2B5EF4-FFF2-40B4-BE49-F238E27FC236}">
                <a16:creationId xmlns:a16="http://schemas.microsoft.com/office/drawing/2014/main" id="{A9515ECB-7F35-5826-21C6-4E4F5EC1A43E}"/>
              </a:ext>
            </a:extLst>
          </p:cNvPr>
          <p:cNvSpPr txBox="1"/>
          <p:nvPr/>
        </p:nvSpPr>
        <p:spPr>
          <a:xfrm>
            <a:off x="9392093" y="6309787"/>
            <a:ext cx="257662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pt-BR" sz="1400" dirty="0">
                <a:solidFill>
                  <a:schemeClr val="bg1"/>
                </a:solidFill>
                <a:latin typeface="Calibri (Corpo)"/>
              </a:rPr>
              <a:t>S</a:t>
            </a:r>
            <a:r>
              <a:rPr lang="pt-BR" sz="1400" b="0" i="0" u="none" strike="noStrike" baseline="0" dirty="0">
                <a:solidFill>
                  <a:schemeClr val="bg1"/>
                </a:solidFill>
                <a:latin typeface="Calibri (Corpo)"/>
              </a:rPr>
              <a:t>AMPIERI; COLLADO; LUCIO. </a:t>
            </a:r>
            <a:r>
              <a:rPr lang="pt-BR" sz="1400" b="0" i="1" u="none" strike="noStrike" baseline="0" dirty="0">
                <a:solidFill>
                  <a:schemeClr val="bg1"/>
                </a:solidFill>
                <a:latin typeface="Calibri (Corpo)"/>
              </a:rPr>
              <a:t>Metodologia de pesquisa</a:t>
            </a:r>
            <a:r>
              <a:rPr lang="pt-BR" sz="1400" b="0" i="0" u="none" strike="noStrike" baseline="0" dirty="0">
                <a:solidFill>
                  <a:schemeClr val="bg1"/>
                </a:solidFill>
                <a:latin typeface="Calibri (Corpo)"/>
              </a:rPr>
              <a:t>. 2013. </a:t>
            </a:r>
            <a:endParaRPr lang="pt-BR" sz="1400" dirty="0">
              <a:solidFill>
                <a:schemeClr val="bg1"/>
              </a:solidFill>
              <a:latin typeface="Calibri (Corpo)"/>
            </a:endParaRPr>
          </a:p>
        </p:txBody>
      </p:sp>
    </p:spTree>
    <p:extLst>
      <p:ext uri="{BB962C8B-B14F-4D97-AF65-F5344CB8AC3E}">
        <p14:creationId xmlns:p14="http://schemas.microsoft.com/office/powerpoint/2010/main" val="97034464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802A7B-8F37-BBCD-CA8D-C68DCDD8F4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6FAA84-1869-5399-62AA-6AC8EA9DF9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932" y="275970"/>
            <a:ext cx="10611292" cy="1450757"/>
          </a:xfrm>
        </p:spPr>
        <p:txBody>
          <a:bodyPr>
            <a:normAutofit/>
          </a:bodyPr>
          <a:lstStyle/>
          <a:p>
            <a:r>
              <a:rPr lang="pt-BR" sz="4200" dirty="0">
                <a:latin typeface="Calibri (Corpo)"/>
              </a:rPr>
              <a:t>Outros desenhos básicos de pesquisa qualitativa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D5D7A93-DC3F-8FD1-B848-328C4F7F58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973325"/>
            <a:ext cx="10058400" cy="4023360"/>
          </a:xfrm>
        </p:spPr>
        <p:txBody>
          <a:bodyPr>
            <a:norm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sz="3600" dirty="0">
                <a:latin typeface="Calibri (Corpo)"/>
              </a:rPr>
              <a:t> Etnográficos;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sz="3600" dirty="0">
                <a:latin typeface="Calibri (Corpo)"/>
              </a:rPr>
              <a:t> Narrativos;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sz="3600" dirty="0">
                <a:latin typeface="Calibri (Corpo)"/>
              </a:rPr>
              <a:t> Pesquisa-ação...</a:t>
            </a:r>
          </a:p>
          <a:p>
            <a:endParaRPr lang="pt-BR" dirty="0">
              <a:latin typeface="Bahnschrift Light Semi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640122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E15140-FAAA-DE6B-602F-0ABC1BA547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BB7694-76DC-A0F3-610D-0AD6E67E9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>
                <a:latin typeface="Calibri (Corpo)"/>
              </a:rPr>
              <a:t>Estudo de caso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D1726F5-4FB6-6461-6CCC-09F6274021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56367"/>
            <a:ext cx="10058400" cy="4023360"/>
          </a:xfrm>
        </p:spPr>
        <p:txBody>
          <a:bodyPr>
            <a:normAutofit fontScale="70000" lnSpcReduction="20000"/>
          </a:bodyPr>
          <a:lstStyle/>
          <a:p>
            <a:pPr marL="265113" indent="-265113" algn="just">
              <a:buFont typeface="Arial" panose="020B0604020202020204" pitchFamily="34" charset="0"/>
              <a:buChar char="•"/>
            </a:pPr>
            <a:r>
              <a:rPr lang="pt-BR" sz="4000" dirty="0">
                <a:latin typeface="Calibri (Corpo)"/>
              </a:rPr>
              <a:t>Recorte: aspecto bem definido de um evento ou fenômeno específico;</a:t>
            </a:r>
          </a:p>
          <a:p>
            <a:pPr marL="265113" indent="-265113" algn="just">
              <a:buFont typeface="Arial" panose="020B0604020202020204" pitchFamily="34" charset="0"/>
              <a:buChar char="•"/>
            </a:pPr>
            <a:r>
              <a:rPr lang="pt-BR" sz="4000" dirty="0">
                <a:latin typeface="Calibri (Corpo)"/>
              </a:rPr>
              <a:t>Demanda registro histórico, documental ou oral – fontes </a:t>
            </a:r>
            <a:r>
              <a:rPr lang="pt-BR" sz="4000" i="1" dirty="0">
                <a:latin typeface="Calibri (Corpo)"/>
              </a:rPr>
              <a:t>empíricas;</a:t>
            </a:r>
          </a:p>
          <a:p>
            <a:pPr marL="265113" indent="-265113" algn="just">
              <a:buFont typeface="Arial" panose="020B0604020202020204" pitchFamily="34" charset="0"/>
              <a:buChar char="•"/>
            </a:pPr>
            <a:r>
              <a:rPr lang="pt-BR" sz="4000" dirty="0">
                <a:latin typeface="Calibri (Corpo)"/>
              </a:rPr>
              <a:t>Pode ser meramente descritivo, indutor de hipóteses ou se destinar a avaliar uma teoria;</a:t>
            </a:r>
          </a:p>
          <a:p>
            <a:pPr marL="265113" indent="-265113" algn="just">
              <a:buFont typeface="Arial" panose="020B0604020202020204" pitchFamily="34" charset="0"/>
              <a:buChar char="•"/>
            </a:pPr>
            <a:r>
              <a:rPr lang="pt-BR" sz="4000" dirty="0">
                <a:latin typeface="Calibri (Corpo)"/>
              </a:rPr>
              <a:t>A escolha do caso deve levar em conta quais inferências novas se poderá produzir </a:t>
            </a:r>
            <a:r>
              <a:rPr lang="pt-BR" sz="4000" i="1" dirty="0">
                <a:latin typeface="Calibri (Corpo)"/>
              </a:rPr>
              <a:t>a partir dele;</a:t>
            </a:r>
          </a:p>
          <a:p>
            <a:pPr marL="265113" indent="-265113" algn="just">
              <a:buFont typeface="Arial" panose="020B0604020202020204" pitchFamily="34" charset="0"/>
              <a:buChar char="•"/>
            </a:pPr>
            <a:r>
              <a:rPr lang="pt-BR" sz="4000" dirty="0">
                <a:latin typeface="Calibri (Corpo)"/>
              </a:rPr>
              <a:t>Essencial avaliar previamente se será possível o acesso a documentos e pessoas relacionados ao caso.</a:t>
            </a:r>
            <a:endParaRPr lang="pt-BR" sz="3600" dirty="0">
              <a:latin typeface="Calibri (Corpo)"/>
            </a:endParaRPr>
          </a:p>
          <a:p>
            <a:endParaRPr lang="pt-BR" dirty="0">
              <a:latin typeface="Bahnschrift Light Semi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345468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Interface gráfica do usuário, Texto, Site&#10;&#10;O conteúdo gerado por IA pode estar incorreto.">
            <a:extLst>
              <a:ext uri="{FF2B5EF4-FFF2-40B4-BE49-F238E27FC236}">
                <a16:creationId xmlns:a16="http://schemas.microsoft.com/office/drawing/2014/main" id="{E113B0C8-E76E-98AF-E756-C78B1DF829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35" t="30624" r="13137" b="516"/>
          <a:stretch/>
        </p:blipFill>
        <p:spPr>
          <a:xfrm>
            <a:off x="1" y="1"/>
            <a:ext cx="7259216" cy="3723074"/>
          </a:xfrm>
          <a:prstGeom prst="rect">
            <a:avLst/>
          </a:prstGeom>
        </p:spPr>
      </p:pic>
      <p:pic>
        <p:nvPicPr>
          <p:cNvPr id="7" name="Imagem 6" descr="Texto&#10;&#10;O conteúdo gerado por IA pode estar incorreto.">
            <a:extLst>
              <a:ext uri="{FF2B5EF4-FFF2-40B4-BE49-F238E27FC236}">
                <a16:creationId xmlns:a16="http://schemas.microsoft.com/office/drawing/2014/main" id="{B3BE94E6-013D-50D2-93F8-65A4EEF4BA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40" t="31141" r="15204"/>
          <a:stretch/>
        </p:blipFill>
        <p:spPr>
          <a:xfrm>
            <a:off x="2155370" y="2701989"/>
            <a:ext cx="4747412" cy="3540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06722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Interface gráfica do usuário, Texto&#10;&#10;O conteúdo gerado por IA pode estar incorreto.">
            <a:extLst>
              <a:ext uri="{FF2B5EF4-FFF2-40B4-BE49-F238E27FC236}">
                <a16:creationId xmlns:a16="http://schemas.microsoft.com/office/drawing/2014/main" id="{3FA2B3A5-6A2A-F653-B1F9-9500A05F6E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18" t="22989" r="10842"/>
          <a:stretch/>
        </p:blipFill>
        <p:spPr>
          <a:xfrm>
            <a:off x="1483567" y="289248"/>
            <a:ext cx="8416212" cy="5912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70624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Interface gráfica do usuário, Site&#10;&#10;O conteúdo gerado por IA pode estar incorreto.">
            <a:extLst>
              <a:ext uri="{FF2B5EF4-FFF2-40B4-BE49-F238E27FC236}">
                <a16:creationId xmlns:a16="http://schemas.microsoft.com/office/drawing/2014/main" id="{F9F77B6B-40C7-E363-3008-DE6CD37E59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13" t="19244" r="15969" b="1813"/>
          <a:stretch/>
        </p:blipFill>
        <p:spPr>
          <a:xfrm>
            <a:off x="270586" y="1138334"/>
            <a:ext cx="5009109" cy="4030825"/>
          </a:xfrm>
          <a:prstGeom prst="rect">
            <a:avLst/>
          </a:prstGeom>
        </p:spPr>
      </p:pic>
      <p:pic>
        <p:nvPicPr>
          <p:cNvPr id="7" name="Imagem 6" descr="Interface gráfica do usuário, Texto&#10;&#10;O conteúdo gerado por IA pode estar incorreto.">
            <a:extLst>
              <a:ext uri="{FF2B5EF4-FFF2-40B4-BE49-F238E27FC236}">
                <a16:creationId xmlns:a16="http://schemas.microsoft.com/office/drawing/2014/main" id="{C19F132A-8638-9821-C5CB-4AA6FAB9AA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86" t="48776" r="18572" b="6710"/>
          <a:stretch/>
        </p:blipFill>
        <p:spPr>
          <a:xfrm>
            <a:off x="5279695" y="1828801"/>
            <a:ext cx="6807905" cy="341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60120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Tela de computador com texto preto sobre fundo branco&#10;&#10;O conteúdo gerado por IA pode estar incorreto.">
            <a:extLst>
              <a:ext uri="{FF2B5EF4-FFF2-40B4-BE49-F238E27FC236}">
                <a16:creationId xmlns:a16="http://schemas.microsoft.com/office/drawing/2014/main" id="{824481B7-CBDB-55C0-D3C9-3D49BB15E5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8" t="27311" r="31505" b="14778"/>
          <a:stretch/>
        </p:blipFill>
        <p:spPr>
          <a:xfrm>
            <a:off x="6307495" y="1071908"/>
            <a:ext cx="5884506" cy="4405162"/>
          </a:xfrm>
          <a:prstGeom prst="rect">
            <a:avLst/>
          </a:prstGeom>
        </p:spPr>
      </p:pic>
      <p:pic>
        <p:nvPicPr>
          <p:cNvPr id="5" name="Imagem 4" descr="Interface gráfica do usuário, Texto, Aplicativo&#10;&#10;O conteúdo gerado por IA pode estar incorreto.">
            <a:extLst>
              <a:ext uri="{FF2B5EF4-FFF2-40B4-BE49-F238E27FC236}">
                <a16:creationId xmlns:a16="http://schemas.microsoft.com/office/drawing/2014/main" id="{A58FE089-5D6B-B2CB-B055-E5C1142CC0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28" t="35522" r="33342" b="6135"/>
          <a:stretch/>
        </p:blipFill>
        <p:spPr>
          <a:xfrm>
            <a:off x="914399" y="205272"/>
            <a:ext cx="3668635" cy="3013788"/>
          </a:xfrm>
          <a:prstGeom prst="rect">
            <a:avLst/>
          </a:prstGeom>
        </p:spPr>
      </p:pic>
      <p:pic>
        <p:nvPicPr>
          <p:cNvPr id="7" name="Imagem 6" descr="Tela de computador com texto preto sobre fundo branco&#10;&#10;O conteúdo gerado por IA pode estar incorreto.">
            <a:extLst>
              <a:ext uri="{FF2B5EF4-FFF2-40B4-BE49-F238E27FC236}">
                <a16:creationId xmlns:a16="http://schemas.microsoft.com/office/drawing/2014/main" id="{4138934E-044F-F412-CD7F-75FE07CB53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01" t="45318" r="29209" b="19820"/>
          <a:stretch/>
        </p:blipFill>
        <p:spPr>
          <a:xfrm>
            <a:off x="158618" y="3219060"/>
            <a:ext cx="6227143" cy="2920483"/>
          </a:xfrm>
          <a:prstGeom prst="rect">
            <a:avLst/>
          </a:prstGeom>
        </p:spPr>
      </p:pic>
      <p:pic>
        <p:nvPicPr>
          <p:cNvPr id="9" name="Imagem 8" descr="Texto&#10;&#10;O conteúdo gerado por IA pode estar incorreto.">
            <a:extLst>
              <a:ext uri="{FF2B5EF4-FFF2-40B4-BE49-F238E27FC236}">
                <a16:creationId xmlns:a16="http://schemas.microsoft.com/office/drawing/2014/main" id="{EFC88C05-09F0-17A7-9C72-D2D41409F1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89" t="83637" r="46275" b="6711"/>
          <a:stretch/>
        </p:blipFill>
        <p:spPr>
          <a:xfrm>
            <a:off x="7753739" y="5617028"/>
            <a:ext cx="2808514" cy="62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47556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D161AB-9110-2A24-0073-9F0524CA11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B6C55136-8040-4ACE-F4FE-F805AF67B414}"/>
              </a:ext>
            </a:extLst>
          </p:cNvPr>
          <p:cNvSpPr txBox="1"/>
          <p:nvPr/>
        </p:nvSpPr>
        <p:spPr>
          <a:xfrm>
            <a:off x="932329" y="5459506"/>
            <a:ext cx="6911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0" i="1" dirty="0">
                <a:solidFill>
                  <a:srgbClr val="E83E8C"/>
                </a:solidFill>
                <a:effectLst/>
                <a:highlight>
                  <a:srgbClr val="FFFFFF"/>
                </a:highlight>
                <a:latin typeface="SFMono-Regular"/>
              </a:rPr>
              <a:t>http://repositorio.enap.gov.br/handle/1/6542</a:t>
            </a:r>
            <a:endParaRPr lang="pt-BR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455A3B08-ECE2-8B52-80CE-C6193EE4C02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11" t="16851" r="26251" b="2733"/>
          <a:stretch/>
        </p:blipFill>
        <p:spPr>
          <a:xfrm>
            <a:off x="1237129" y="170328"/>
            <a:ext cx="3576918" cy="520849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274EF9E-5435-81A4-B507-B44F28AF83A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44" t="33184" r="26618" b="8253"/>
          <a:stretch/>
        </p:blipFill>
        <p:spPr>
          <a:xfrm>
            <a:off x="5853952" y="107575"/>
            <a:ext cx="5755342" cy="6103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88536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F30624-F88C-28E2-5766-43B9EB5A7F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6C63206-2687-2DC5-032E-D208A0D9C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>
                <a:latin typeface="Calibri (Corpo)"/>
              </a:rPr>
              <a:t>Análise do discurso judicial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66976F8-1E1B-48B5-EB4D-BBA6A592C6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65113" indent="-265113" algn="just">
              <a:buFont typeface="Arial" panose="020B0604020202020204" pitchFamily="34" charset="0"/>
              <a:buChar char="•"/>
            </a:pPr>
            <a:r>
              <a:rPr lang="pt-BR" sz="2800" dirty="0">
                <a:latin typeface="Calibri (Corpo)"/>
              </a:rPr>
              <a:t>Há procedimentos metodológicos para sistematizar conteúdos discursivos com rigor;</a:t>
            </a:r>
          </a:p>
          <a:p>
            <a:pPr marL="265113" indent="-265113" algn="just">
              <a:buFont typeface="Arial" panose="020B0604020202020204" pitchFamily="34" charset="0"/>
              <a:buChar char="•"/>
            </a:pPr>
            <a:r>
              <a:rPr lang="pt-BR" sz="2800" dirty="0">
                <a:latin typeface="Calibri (Corpo)"/>
              </a:rPr>
              <a:t>Uma boa revisão de literatura prévia permite vislumbrar formas de categorizar conteúdos;</a:t>
            </a:r>
          </a:p>
          <a:p>
            <a:pPr marL="265113" indent="-265113" algn="just">
              <a:buFont typeface="Arial" panose="020B0604020202020204" pitchFamily="34" charset="0"/>
              <a:buChar char="•"/>
            </a:pPr>
            <a:r>
              <a:rPr lang="pt-BR" sz="2800" dirty="0">
                <a:latin typeface="Calibri (Corpo)"/>
              </a:rPr>
              <a:t>A importância de um bom livro de códigos (categorização dos dados).</a:t>
            </a:r>
          </a:p>
          <a:p>
            <a:endParaRPr lang="pt-BR" dirty="0">
              <a:latin typeface="Bahnschrift Light Semi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352757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iva">
  <a:themeElements>
    <a:clrScheme name="Retrospectiva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iv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18579</TotalTime>
  <Words>1957</Words>
  <Application>Microsoft Office PowerPoint</Application>
  <PresentationFormat>Widescreen</PresentationFormat>
  <Paragraphs>294</Paragraphs>
  <Slides>51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51</vt:i4>
      </vt:variant>
    </vt:vector>
  </HeadingPairs>
  <TitlesOfParts>
    <vt:vector size="61" baseType="lpstr">
      <vt:lpstr>Arial</vt:lpstr>
      <vt:lpstr>Bahnschrift Light SemiCondensed</vt:lpstr>
      <vt:lpstr>Calibri</vt:lpstr>
      <vt:lpstr>Calibri (Corpo)</vt:lpstr>
      <vt:lpstr>Calibri Light</vt:lpstr>
      <vt:lpstr>Cambria Math</vt:lpstr>
      <vt:lpstr>SFMono-Regular</vt:lpstr>
      <vt:lpstr>Times New Roman</vt:lpstr>
      <vt:lpstr>Wingdings</vt:lpstr>
      <vt:lpstr>Retrospectiva</vt:lpstr>
      <vt:lpstr>Análise de Dados</vt:lpstr>
      <vt:lpstr>Apresentação do PowerPoint</vt:lpstr>
      <vt:lpstr>Variedade de modelos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Análise Quantitativa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Análise Qualitativa</vt:lpstr>
      <vt:lpstr>Análise qualitativa</vt:lpstr>
      <vt:lpstr>Análise qualitativa</vt:lpstr>
      <vt:lpstr>Codificação</vt:lpstr>
      <vt:lpstr>Codificação</vt:lpstr>
      <vt:lpstr>Codificação</vt:lpstr>
      <vt:lpstr>Codificação: etapas</vt:lpstr>
      <vt:lpstr>Codificação: etapas</vt:lpstr>
      <vt:lpstr>Codificação: etapas</vt:lpstr>
      <vt:lpstr>Codificação: etapas</vt:lpstr>
      <vt:lpstr>Teoria fundamentada: elementos de um modelo</vt:lpstr>
      <vt:lpstr>Teoria fundamentada: sequência e produto</vt:lpstr>
      <vt:lpstr>Teoria fundamentada: sequência e produto</vt:lpstr>
      <vt:lpstr>Outros desenhos básicos de pesquisa qualitativa</vt:lpstr>
      <vt:lpstr>Estudo de caso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Análise do discurso judicial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Henrique Augusto Figueiredo Fulgêncio</dc:creator>
  <cp:lastModifiedBy>Henrique Augusto Figueiredo Fulgêncio</cp:lastModifiedBy>
  <cp:revision>68</cp:revision>
  <dcterms:created xsi:type="dcterms:W3CDTF">2019-09-14T12:28:39Z</dcterms:created>
  <dcterms:modified xsi:type="dcterms:W3CDTF">2026-05-28T14:08:32Z</dcterms:modified>
</cp:coreProperties>
</file>