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handoutMasterIdLst>
    <p:handoutMasterId r:id="rId45"/>
  </p:handoutMasterIdLst>
  <p:sldIdLst>
    <p:sldId id="256" r:id="rId2"/>
    <p:sldId id="1625" r:id="rId3"/>
    <p:sldId id="1626" r:id="rId4"/>
    <p:sldId id="1616" r:id="rId5"/>
    <p:sldId id="1645" r:id="rId6"/>
    <p:sldId id="1639" r:id="rId7"/>
    <p:sldId id="1633" r:id="rId8"/>
    <p:sldId id="1632" r:id="rId9"/>
    <p:sldId id="1634" r:id="rId10"/>
    <p:sldId id="1637" r:id="rId11"/>
    <p:sldId id="1638" r:id="rId12"/>
    <p:sldId id="1635" r:id="rId13"/>
    <p:sldId id="1640" r:id="rId14"/>
    <p:sldId id="1644" r:id="rId15"/>
    <p:sldId id="1641" r:id="rId16"/>
    <p:sldId id="1642" r:id="rId17"/>
    <p:sldId id="1643" r:id="rId18"/>
    <p:sldId id="1617" r:id="rId19"/>
    <p:sldId id="1646" r:id="rId20"/>
    <p:sldId id="1647" r:id="rId21"/>
    <p:sldId id="1648" r:id="rId22"/>
    <p:sldId id="1649" r:id="rId23"/>
    <p:sldId id="1650" r:id="rId24"/>
    <p:sldId id="1651" r:id="rId25"/>
    <p:sldId id="1652" r:id="rId26"/>
    <p:sldId id="1658" r:id="rId27"/>
    <p:sldId id="1661" r:id="rId28"/>
    <p:sldId id="1660" r:id="rId29"/>
    <p:sldId id="1665" r:id="rId30"/>
    <p:sldId id="1667" r:id="rId31"/>
    <p:sldId id="1662" r:id="rId32"/>
    <p:sldId id="1663" r:id="rId33"/>
    <p:sldId id="1664" r:id="rId34"/>
    <p:sldId id="1659" r:id="rId35"/>
    <p:sldId id="1654" r:id="rId36"/>
    <p:sldId id="1653" r:id="rId37"/>
    <p:sldId id="1655" r:id="rId38"/>
    <p:sldId id="1656" r:id="rId39"/>
    <p:sldId id="1657" r:id="rId40"/>
    <p:sldId id="1668" r:id="rId41"/>
    <p:sldId id="1669" r:id="rId42"/>
    <p:sldId id="1670" r:id="rId43"/>
    <p:sldId id="1671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17" autoAdjust="0"/>
    <p:restoredTop sz="94660"/>
  </p:normalViewPr>
  <p:slideViewPr>
    <p:cSldViewPr snapToGrid="0">
      <p:cViewPr>
        <p:scale>
          <a:sx n="60" d="100"/>
          <a:sy n="60" d="100"/>
        </p:scale>
        <p:origin x="7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6" d="100"/>
          <a:sy n="96" d="100"/>
        </p:scale>
        <p:origin x="402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FF2D31-7CD9-4E80-99C5-6B7718468FCA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0653CA-A93A-41E4-AAE5-4BBE87946E2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78379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1131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t-BR" dirty="0"/>
              <a:t>Prof. Alexandre Costa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5078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0082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4602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8572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051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8587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3599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3571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03713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608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pt-B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A5BDEEE-C3D2-4E29-BDD0-A49758914573}" type="datetimeFigureOut">
              <a:rPr lang="pt-BR" smtClean="0"/>
              <a:t>10/05/2026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F20BFD1-654A-4125-941A-99A54D5580B8}" type="slidenum">
              <a:rPr lang="pt-BR" smtClean="0"/>
              <a:t>‹nº›</a:t>
            </a:fld>
            <a:endParaRPr lang="pt-BR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36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colunas.direitounb.com.br/producao-tecnica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legis.agu.gov.br/busca-avancada/ato/160015" TargetMode="External"/><Relationship Id="rId3" Type="http://schemas.openxmlformats.org/officeDocument/2006/relationships/hyperlink" Target="https://www.stf.jus.br/arquivo/cms/publicacaoPublicacaoTematica/anexo/manualdeatosoficiais.pdf" TargetMode="External"/><Relationship Id="rId7" Type="http://schemas.openxmlformats.org/officeDocument/2006/relationships/hyperlink" Target="https://bd.camara.leg.br/bd/items/31dd2348-5a9c-434c-8e9d-65625e111b92" TargetMode="External"/><Relationship Id="rId2" Type="http://schemas.openxmlformats.org/officeDocument/2006/relationships/hyperlink" Target="https://www.planalto.gov.br/ccivil_03/leis/lcp/lcp95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12.senado.leg.br/institucional/estrutura/SF/OAS/CONLEG/arquivos/manuais" TargetMode="External"/><Relationship Id="rId5" Type="http://schemas.openxmlformats.org/officeDocument/2006/relationships/hyperlink" Target="https://www4.planalto.gov.br/centrodeestudos/assuntos/manual-de-redacao-da-presidencia-da-republica/manual-de-redacao.pdf" TargetMode="External"/><Relationship Id="rId4" Type="http://schemas.openxmlformats.org/officeDocument/2006/relationships/hyperlink" Target="https://bdjur.stj.jus.br/server/api/core/bitstreams/9c62c49a-10c8-4e06-bde0-65695ac92b9d/content" TargetMode="External"/><Relationship Id="rId9" Type="http://schemas.openxmlformats.org/officeDocument/2006/relationships/hyperlink" Target="https://legis.agu.gov.br/busca-avancada/ato/160016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gudf.sharepoint.com/sites/PGF/Atos%20PGF/Portarias/PORTARIAS%20-%202020/PT%200328,%20DE%2030.06.2020%20-%20Suplemento%20A,%20do%20BS%2027,%20%20de%2008.07.2020.pdf" TargetMode="External"/><Relationship Id="rId2" Type="http://schemas.openxmlformats.org/officeDocument/2006/relationships/hyperlink" Target="https://www.gov.br/agu/pt-br/composicao/cgu/cgu/manuais/manual-de-boas-praticas-consultivas-4a-edicao.pdf/@@download/fil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br/agu/pt-br/composicao/cgu/cgu/neadir/casos-de-arbitragem-2/casos-de-arbitragem-1" TargetMode="External"/><Relationship Id="rId5" Type="http://schemas.openxmlformats.org/officeDocument/2006/relationships/hyperlink" Target="https://legis.agu.gov.br/busca-avancada/ato/160148" TargetMode="External"/><Relationship Id="rId4" Type="http://schemas.openxmlformats.org/officeDocument/2006/relationships/hyperlink" Target="https://agudf.sharepoint.com/sites/PGF-CGPAE/Shared%20Documents/Forms/AllItems.aspx?id=%2Fsites%2FPGF%2DCGPAE%2FShared%20Documents%2FManual%2DPLIN%2D%2D2%2D%2Epdf&amp;parent=%2Fsites%2FPGF%2DCGPAE%2FShared%20Documents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cbar.org.br/wp-content/uploads/2022/06/guia-para-elaboracao-de-sentencas-arbitrais-da-iba-traducao-e-notas.pdf" TargetMode="External"/><Relationship Id="rId2" Type="http://schemas.openxmlformats.org/officeDocument/2006/relationships/hyperlink" Target="https://www.planalto.gov.br/ccivil_03/leis/l9307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v.br/agu/pt-br/composicao/cgu/cgu/neadir/casos-de-arbitragem-2/casos-de-arbitragem-1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rt4.jus.br/portais/media/503273041/Guia-de-Linguagem-Simples-TJRS.pdf" TargetMode="External"/><Relationship Id="rId2" Type="http://schemas.openxmlformats.org/officeDocument/2006/relationships/hyperlink" Target="https://www.cnj.jus.br/gestao-da-justica/acessibilidade-e-inclusao/pacto-nacional-do-judiciario-pela-linguagem-simpl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nj.jus.br/wp-content/uploads/2024/08/manual-de-padronizacao-de-ementas-2024.pdf" TargetMode="External"/><Relationship Id="rId5" Type="http://schemas.openxmlformats.org/officeDocument/2006/relationships/hyperlink" Target="https://esmal.tjal.jus.br/_pdf/arquivos/Manual-Decisoes-Civeis-Esmal.pdf" TargetMode="External"/><Relationship Id="rId4" Type="http://schemas.openxmlformats.org/officeDocument/2006/relationships/hyperlink" Target="https://www.tjrs.jus.br/novo/comunicacao/acoes-e-programas-institucionais/peticao-10-sentenca-10/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508204" y="758952"/>
            <a:ext cx="7683795" cy="2813588"/>
          </a:xfrm>
        </p:spPr>
        <p:txBody>
          <a:bodyPr>
            <a:normAutofit/>
          </a:bodyPr>
          <a:lstStyle/>
          <a:p>
            <a:r>
              <a:rPr lang="pt-BR" sz="6000" b="1" dirty="0"/>
              <a:t>Planejamento do Desenvolvimento de Produtos Técnicos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43428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Prof. Alexandre Araújo Costa</a:t>
            </a:r>
          </a:p>
          <a:p>
            <a:pPr algn="ctr"/>
            <a:r>
              <a:rPr lang="pt-BR" dirty="0"/>
              <a:t>PROF. HENRIQUE FULGÊNCIO</a:t>
            </a:r>
          </a:p>
          <a:p>
            <a:pPr algn="ctr"/>
            <a:r>
              <a:rPr lang="pt-BR" dirty="0"/>
              <a:t>prof. Ricardo LIns Horta</a:t>
            </a:r>
          </a:p>
        </p:txBody>
      </p:sp>
      <p:pic>
        <p:nvPicPr>
          <p:cNvPr id="4" name="Imagem 3" descr="Innovation development Images - Free Download on Freepik">
            <a:extLst>
              <a:ext uri="{FF2B5EF4-FFF2-40B4-BE49-F238E27FC236}">
                <a16:creationId xmlns:a16="http://schemas.microsoft.com/office/drawing/2014/main" id="{2F9DE148-42B3-623A-ADFF-0DA1845B1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943" y="758952"/>
            <a:ext cx="3271368" cy="327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21606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B53BE-9222-26AD-4D13-BFBFDB33C8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AD8A3E-01EB-DA44-3E39-AC3E0471C8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latin typeface="Bahnschrift Light SemiCondensed" panose="020B0502040204020203" pitchFamily="34" charset="0"/>
              </a:rPr>
              <a:t>Produto Técnico ou Tecnológico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A6D7900-5020-094F-352D-FCCFD0CAD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sz="2800" dirty="0"/>
              <a:t>Resultado tangível de uma atividade ou processo realizado por equipes de pós-graduação, vinculado a projetos de pesquisa, extensão ou inovação, com aderência à identidade do Programa e com foco em soluções para problemas práticos já identificados.</a:t>
            </a:r>
          </a:p>
          <a:p>
            <a:pPr marL="0" indent="0">
              <a:buNone/>
            </a:pPr>
            <a:endParaRPr lang="pt-BR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pt-BR" sz="2800" dirty="0"/>
              <a:t> PTTs relevantes para a Área do Direito:</a:t>
            </a:r>
          </a:p>
          <a:p>
            <a:pPr marL="0" indent="0">
              <a:buNone/>
            </a:pPr>
            <a:r>
              <a:rPr lang="pt-BR" sz="2800" dirty="0">
                <a:hlinkClick r:id="rId2"/>
              </a:rPr>
              <a:t>https://colunas.direitounb.com.br/producao-tecnica/</a:t>
            </a:r>
            <a:endParaRPr lang="pt-BR" sz="2800" dirty="0"/>
          </a:p>
          <a:p>
            <a:pPr marL="0" indent="0">
              <a:buNone/>
            </a:pP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262792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5F2FEB-87B6-C134-EAA1-24804E0E71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5A3129-7077-AE04-CEA3-5909F937D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>
                <a:latin typeface="Bahnschrift Light SemiCondensed" panose="020B0502040204020203" pitchFamily="34" charset="0"/>
              </a:rPr>
              <a:t>Produto Técnico ou Tecnológico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727B5360-828A-C68E-F956-882D50155A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376" y="2001318"/>
            <a:ext cx="4839342" cy="45677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8BCDACD-D5FA-5939-83A2-5D130D7EC3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093" y="2001319"/>
            <a:ext cx="5889054" cy="456774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8101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7C94BD-5335-6630-8781-34D5BCA237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227AA4-B81F-882E-0743-EF2EF58E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Produto bibliográfico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2F1921-14DD-2C96-2EBC-820C2B90B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47775"/>
            <a:ext cx="10058400" cy="3412973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2700" dirty="0"/>
              <a:t> Artigo publicado em revista técnica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2700" dirty="0"/>
              <a:t> Artigo publicado em jornal ou revista de divulgação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2700" dirty="0"/>
              <a:t> Resenha ou crítica literária</a:t>
            </a:r>
          </a:p>
        </p:txBody>
      </p:sp>
    </p:spTree>
    <p:extLst>
      <p:ext uri="{BB962C8B-B14F-4D97-AF65-F5344CB8AC3E}">
        <p14:creationId xmlns:p14="http://schemas.microsoft.com/office/powerpoint/2010/main" val="29979613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D502B0-DD91-98DF-65A3-8863E7D62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77413C-4FD3-D329-3C56-2F359EC1E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publicado em revista técnica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F833D3-F0EE-5176-B255-5BEF033E2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47775"/>
            <a:ext cx="10058400" cy="341297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3200" b="1" dirty="0"/>
              <a:t>Definição da CAPES</a:t>
            </a:r>
            <a:r>
              <a:rPr lang="pt-BR" sz="3200" dirty="0"/>
              <a:t>: revistas voltadas para campos específicos do conhecimento, geralmente relacionadas com o conhecimento tecnológico, mas que apresentam como foco o mercado, diferenciando assim das revistas científicas, as quais buscam divulgar o progresso científico.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33862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9618D-D311-AE1B-B1D6-577980BE9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8D0E89-53DE-DD01-07C8-33CB8836A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publicado em revista técnica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C4E859E-DAEC-7E73-0BB7-4997C5AC2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47775"/>
            <a:ext cx="10058400" cy="3412973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foco na solução de problemas práticos (diagnóstico, protótipo, intervenção, evidências)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orientação ao uso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rigor científico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busca por inovação, melhoria ou extrapolação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clareza e objetividade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destinação não apenas à academia, mas também aos praticantes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7249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70C9A-43C4-EADF-596E-3647FF28A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F3942C-03DF-31AC-851E-781CE2824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publicado em revista técnica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27F0F32-6D6B-B3F7-C242-17B8148DA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47775"/>
            <a:ext cx="10058400" cy="3412973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As soluções podem ser apresentadas como:</a:t>
            </a:r>
          </a:p>
          <a:p>
            <a:pPr marL="893763" indent="-266700" algn="just">
              <a:buFont typeface="+mj-lt"/>
              <a:buAutoNum type="alphaLcParenR"/>
            </a:pPr>
            <a:r>
              <a:rPr lang="pt-BR" sz="3200" dirty="0"/>
              <a:t> modelos e processos de gestão; </a:t>
            </a:r>
          </a:p>
          <a:p>
            <a:pPr marL="893763" indent="-266700" algn="just">
              <a:buFont typeface="+mj-lt"/>
              <a:buAutoNum type="alphaLcParenR"/>
            </a:pPr>
            <a:r>
              <a:rPr lang="pt-BR" sz="3200" dirty="0"/>
              <a:t> protocolos; </a:t>
            </a:r>
          </a:p>
          <a:p>
            <a:pPr marL="893763" indent="-266700" algn="just">
              <a:buFont typeface="+mj-lt"/>
              <a:buAutoNum type="alphaLcParenR"/>
            </a:pPr>
            <a:r>
              <a:rPr lang="pt-BR" sz="3200" dirty="0"/>
              <a:t> sistemas; </a:t>
            </a:r>
          </a:p>
          <a:p>
            <a:pPr marL="893763" indent="-266700" algn="just">
              <a:buFont typeface="+mj-lt"/>
              <a:buAutoNum type="alphaLcParenR"/>
            </a:pPr>
            <a:r>
              <a:rPr lang="pt-BR" sz="3200" dirty="0"/>
              <a:t> metodologias etc.</a:t>
            </a:r>
          </a:p>
        </p:txBody>
      </p:sp>
    </p:spTree>
    <p:extLst>
      <p:ext uri="{BB962C8B-B14F-4D97-AF65-F5344CB8AC3E}">
        <p14:creationId xmlns:p14="http://schemas.microsoft.com/office/powerpoint/2010/main" val="2998975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813715-EAA6-BBDC-B641-609C7B17F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B94BA3-427B-25B6-D294-FB3E38AA4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publicado em revista técnica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DD1FAE3-47EA-A7B8-BBD0-84069A657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456120"/>
            <a:ext cx="10058400" cy="3412973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endParaRPr lang="pt-BR" sz="32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ensaio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artigo (também) científico que enfoque a descrição, explicação ou predição de certo fenômeno</a:t>
            </a:r>
          </a:p>
          <a:p>
            <a:pPr marL="0" indent="0" algn="just">
              <a:buNone/>
            </a:pPr>
            <a:endParaRPr lang="pt-BR" sz="3200" dirty="0"/>
          </a:p>
          <a:p>
            <a:pPr algn="just"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4" name="Diferente de 3">
            <a:extLst>
              <a:ext uri="{FF2B5EF4-FFF2-40B4-BE49-F238E27FC236}">
                <a16:creationId xmlns:a16="http://schemas.microsoft.com/office/drawing/2014/main" id="{272EEA3D-163C-29E2-75B7-FC880B775CDB}"/>
              </a:ext>
            </a:extLst>
          </p:cNvPr>
          <p:cNvSpPr/>
          <p:nvPr/>
        </p:nvSpPr>
        <p:spPr>
          <a:xfrm>
            <a:off x="1097280" y="1903228"/>
            <a:ext cx="914400" cy="914400"/>
          </a:xfrm>
          <a:prstGeom prst="mathNotEqua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5653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05C61-64CC-64DE-37D3-E7740DA2E0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3FDBC7-25E2-0CB6-6212-44B06E3A4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publicado em revista técnica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7F673D7-FA69-0446-237E-A6EA63507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26512"/>
            <a:ext cx="10058400" cy="3742581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Formato básico: IMRD</a:t>
            </a:r>
          </a:p>
          <a:p>
            <a:pPr marL="1141413" indent="-514350" algn="just">
              <a:buFont typeface="+mj-lt"/>
              <a:buAutoNum type="alphaLcParenR"/>
            </a:pPr>
            <a:r>
              <a:rPr lang="pt-BR" sz="3200" dirty="0"/>
              <a:t>Introdução: inclui diagnóstico da situação-problema</a:t>
            </a:r>
          </a:p>
          <a:p>
            <a:pPr marL="1141413" indent="-514350" algn="just">
              <a:buFont typeface="+mj-lt"/>
              <a:buAutoNum type="alphaLcParenR"/>
            </a:pPr>
            <a:r>
              <a:rPr lang="pt-BR" sz="3200" dirty="0"/>
              <a:t>Discussão: discute se há evidências de que o objetivo foi alcançado, bem como as contribuições práticas da investigação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869564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68AA442-8724-601D-B137-EAD917631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366" y="285924"/>
            <a:ext cx="5001323" cy="35152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B608DEE-A238-799C-486C-6345DAD063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1071" y="140273"/>
            <a:ext cx="5656520" cy="615866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93558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176A141-BF5C-C67E-7B03-2BB7F19C1D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0939" y="116959"/>
            <a:ext cx="8301078" cy="635302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24831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63289-B91C-88B3-CE6D-8D141EE169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8611A0-16C1-7E5B-8374-A90596825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tecnológico e artigo técnico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0BF647-2638-57C9-6D6A-5C30427E2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26512"/>
            <a:ext cx="10058400" cy="3742581"/>
          </a:xfrm>
        </p:spPr>
        <p:txBody>
          <a:bodyPr>
            <a:normAutofit/>
          </a:bodyPr>
          <a:lstStyle/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“A técnica é o procedimento ou o conjunto de procedimentos que têm como objetivo obter um determinado resultado. Já a tecnologia é o pensamento ou discurso científico sobre as técnicas” (Motta, 2022).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pt-BR" sz="3200" dirty="0"/>
              <a:t> Aproximação ao estilo de escrita jornalística</a:t>
            </a:r>
          </a:p>
          <a:p>
            <a:pPr marL="0" indent="0" algn="just">
              <a:buNone/>
            </a:pPr>
            <a:endParaRPr lang="pt-BR" sz="3200" dirty="0"/>
          </a:p>
          <a:p>
            <a:pPr marL="0" indent="0" algn="just">
              <a:buNone/>
            </a:pPr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BF6769D-5983-332D-80D3-E4A7005D97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64" b="24297"/>
          <a:stretch>
            <a:fillRect/>
          </a:stretch>
        </p:blipFill>
        <p:spPr>
          <a:xfrm>
            <a:off x="733646" y="4880344"/>
            <a:ext cx="10983433" cy="126981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8439708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2F13C-0C24-A6DC-FE64-8F7D018673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413F33-42E6-9874-CBE2-FC328940C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Artigo em jornal ou revista de divulgação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B904E9A-4087-D09B-6534-A5F8F63BF3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26512"/>
            <a:ext cx="10058400" cy="374258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3200" b="1" dirty="0"/>
              <a:t>Definição da CAPES</a:t>
            </a:r>
            <a:r>
              <a:rPr lang="pt-BR" sz="3200" dirty="0"/>
              <a:t>: Artigos de autoria docente e/ou discente publicados em jornais e revistas de ampla divulgação, sendo que tais veículos não apresentam um foco específico em assuntos científicos e/ou tecnológicos. </a:t>
            </a:r>
          </a:p>
          <a:p>
            <a:pPr marL="0" indent="0" algn="just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8067282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3425899-116E-6842-3BAA-0474B7D72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0177"/>
            <a:ext cx="12192000" cy="2309926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5B3253D-561E-1C43-883F-DFC640C6C4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458650"/>
            <a:ext cx="12192000" cy="217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326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E1AA9-3578-9CB1-F796-F08EEE5D3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FB67F8-A355-31CD-3851-36A2C1ADD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Resenha ou crítica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D33F492-3405-2B7C-BE04-27FF00B106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26512"/>
            <a:ext cx="10058400" cy="374258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pt-BR" sz="3200" b="1" dirty="0"/>
              <a:t>Definição da CAPES</a:t>
            </a:r>
            <a:r>
              <a:rPr lang="pt-BR" sz="3200" dirty="0"/>
              <a:t>: A resenha ou crítica não requer apenas um resumo informativo ou indicativo. A resenha ou crítica deve ser entendida como uma análise interpretativa e, por esse motivo, irá depender da capacidade de relacionar os elementos do texto lido com outros textos, autores e ideias sobre o tema em questão, e também da opinião daquele que escrever a resenha, contextualizando o texto que está sendo analisado. Resenha crítica é uma descrição minuciosa que compreende certo número de fatos: é a apresentação do conteúdo de uma obra. Consiste na leitura, resumo, na crítica e na formulação de um conceito de valor do livro feito pelo crítico.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9902757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34DB453-81C8-FC5D-2DB9-487ADF0BF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2594" y="247450"/>
            <a:ext cx="8825025" cy="607519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96511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E31FF-1A86-19F4-1817-62B306BA3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D3531628-743B-A7FA-5C5F-EB9EFD4AC0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7442" y="253759"/>
            <a:ext cx="10579396" cy="636113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304727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642F5-AB55-4065-915D-F2D5769321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96538C-23B0-C47F-CB5F-F065D1B68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Curso de formação profissional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D4FB800-3C6D-E370-AB65-CED27277C5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/>
              <a:t> </a:t>
            </a:r>
            <a:r>
              <a:rPr lang="pt-BR" sz="3200" dirty="0">
                <a:solidFill>
                  <a:srgbClr val="595959"/>
                </a:solidFill>
                <a:latin typeface="Geist"/>
              </a:rPr>
              <a:t>Docência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rgbClr val="595959"/>
                </a:solidFill>
                <a:latin typeface="Geist"/>
              </a:rPr>
              <a:t> Criação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rgbClr val="595959"/>
                </a:solidFill>
                <a:latin typeface="Geist"/>
              </a:rPr>
              <a:t> Organização</a:t>
            </a:r>
          </a:p>
        </p:txBody>
      </p:sp>
    </p:spTree>
    <p:extLst>
      <p:ext uri="{BB962C8B-B14F-4D97-AF65-F5344CB8AC3E}">
        <p14:creationId xmlns:p14="http://schemas.microsoft.com/office/powerpoint/2010/main" val="1669605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147738-6990-9018-2ED3-B10399D57C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F3CD9F-43A8-6FFD-5BE4-77D0562A2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Curso de formação profissional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33F7580-7607-0671-04FA-C0675A0FED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Desenho instrucional: recurso de planejamento destinado a conferir sistematicidade e coerência às atividades de aprendizagem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  <a:latin typeface="Geist"/>
              </a:rPr>
              <a:t> Exemplo de modelo de desenho instrucional: </a:t>
            </a:r>
            <a:r>
              <a:rPr lang="pt-BR" sz="3200" i="1" dirty="0">
                <a:solidFill>
                  <a:schemeClr val="tx1"/>
                </a:solidFill>
                <a:latin typeface="Geist"/>
              </a:rPr>
              <a:t>ADDIE </a:t>
            </a:r>
            <a:r>
              <a:rPr lang="pt-BR" sz="3200" dirty="0">
                <a:solidFill>
                  <a:schemeClr val="tx1"/>
                </a:solidFill>
                <a:latin typeface="Geist"/>
              </a:rPr>
              <a:t>(</a:t>
            </a:r>
            <a:r>
              <a:rPr lang="pt-BR" sz="3200" i="1" dirty="0">
                <a:solidFill>
                  <a:schemeClr val="tx1"/>
                </a:solidFill>
                <a:latin typeface="Geist"/>
              </a:rPr>
              <a:t>anlysis, design, development, implementation, evaluation</a:t>
            </a:r>
            <a:r>
              <a:rPr lang="pt-BR" sz="3200" i="1" dirty="0">
                <a:solidFill>
                  <a:srgbClr val="595959"/>
                </a:solidFill>
                <a:latin typeface="Geist"/>
              </a:rPr>
              <a:t>)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i="1" dirty="0">
                <a:solidFill>
                  <a:schemeClr val="tx1"/>
                </a:solidFill>
                <a:latin typeface="Geist"/>
              </a:rPr>
              <a:t> </a:t>
            </a:r>
            <a:r>
              <a:rPr lang="pt-BR" sz="3200" dirty="0">
                <a:solidFill>
                  <a:schemeClr val="tx1"/>
                </a:solidFill>
                <a:latin typeface="Geist"/>
              </a:rPr>
              <a:t>Premissas: mudança de foco do professor para o estudante e consideração do contexto</a:t>
            </a:r>
          </a:p>
        </p:txBody>
      </p:sp>
    </p:spTree>
    <p:extLst>
      <p:ext uri="{BB962C8B-B14F-4D97-AF65-F5344CB8AC3E}">
        <p14:creationId xmlns:p14="http://schemas.microsoft.com/office/powerpoint/2010/main" val="9466568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19421D-7A54-64C3-CF57-BD8C952BF0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608F72-6359-3674-1F6A-7FF0E123CA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Curso de formação profissional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B436C8D-66D1-17FC-B9A0-CAB801EEA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b="1" dirty="0"/>
              <a:t> Análise</a:t>
            </a:r>
            <a:r>
              <a:rPr lang="pt-BR" sz="3200" dirty="0"/>
              <a:t> do contexto e das necessidades do estudante;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/>
              <a:t> </a:t>
            </a:r>
            <a:r>
              <a:rPr lang="pt-BR" sz="3200" b="1" dirty="0"/>
              <a:t>Desenho</a:t>
            </a:r>
            <a:r>
              <a:rPr lang="pt-BR" sz="3200" dirty="0"/>
              <a:t> de um conjunto de especificações para um ambiente de aprendizagem eficaz, eficiente e relevante;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/>
              <a:t> </a:t>
            </a:r>
            <a:r>
              <a:rPr lang="pt-BR" sz="3200" b="1" dirty="0"/>
              <a:t>Desenvolvimento</a:t>
            </a:r>
            <a:r>
              <a:rPr lang="pt-BR" sz="3200" dirty="0"/>
              <a:t> de todos os materiais de gestão do aluno e do curso;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b="1" dirty="0"/>
              <a:t> Implementação</a:t>
            </a:r>
            <a:r>
              <a:rPr lang="pt-BR" sz="3200" dirty="0"/>
              <a:t> do plano de ensino; e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/>
              <a:t> </a:t>
            </a:r>
            <a:r>
              <a:rPr lang="pt-BR" sz="3200" b="1" dirty="0"/>
              <a:t>Avaliação</a:t>
            </a:r>
            <a:r>
              <a:rPr lang="pt-BR" sz="3200" dirty="0"/>
              <a:t> dos resultados dos processos de planejamento, tanto formativa quanto somativa.</a:t>
            </a:r>
            <a:endParaRPr lang="pt-BR" sz="3200" dirty="0">
              <a:solidFill>
                <a:srgbClr val="595959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30946462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B3554C-392C-2134-84BE-22E0DB201B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9EE1CD48-4D59-88FE-0451-940225176B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140" y="942495"/>
            <a:ext cx="11819860" cy="4741246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91E6F085-8137-6562-4D2A-D45827A91B50}"/>
              </a:ext>
            </a:extLst>
          </p:cNvPr>
          <p:cNvSpPr txBox="1"/>
          <p:nvPr/>
        </p:nvSpPr>
        <p:spPr>
          <a:xfrm>
            <a:off x="8056821" y="5915505"/>
            <a:ext cx="6097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Branch; Dousay, 2015.</a:t>
            </a:r>
          </a:p>
        </p:txBody>
      </p:sp>
    </p:spTree>
    <p:extLst>
      <p:ext uri="{BB962C8B-B14F-4D97-AF65-F5344CB8AC3E}">
        <p14:creationId xmlns:p14="http://schemas.microsoft.com/office/powerpoint/2010/main" val="3090404440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7749BB3-F532-715D-ED13-E98DE8405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7661" y="183051"/>
            <a:ext cx="8276678" cy="649189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92073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CF88B4-F356-BB2D-DE38-FD88FFE4A6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D77A49-9705-4C44-72CF-FB093E63E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Norma ou marco regulatório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C28E28B-211E-1269-51D6-B15EA6725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b="1" dirty="0">
                <a:solidFill>
                  <a:schemeClr val="tx1"/>
                </a:solidFill>
              </a:rPr>
              <a:t> </a:t>
            </a:r>
            <a:r>
              <a:rPr lang="pt-BR" sz="3200" b="1" dirty="0"/>
              <a:t>Definição da CAPES</a:t>
            </a:r>
            <a:r>
              <a:rPr lang="pt-BR" sz="3200" dirty="0"/>
              <a:t>: diretrizes que regulam o funcionamento do setor público e/ou privado. Tem por finalidade estabelecer regras para sistemas, órgãos, serviços, instituições e empresas, com mecanismos de regulação, compensação e penalidade. 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/>
              <a:t> </a:t>
            </a:r>
            <a:r>
              <a:rPr lang="pt-BR" sz="3200" b="1" dirty="0"/>
              <a:t>Exemplos</a:t>
            </a:r>
            <a:r>
              <a:rPr lang="pt-BR" sz="3200" dirty="0"/>
              <a:t>: marco regulatório em saúde, educação, energia, telefonia, internet, transporte, petróleo e gás, recursos hídricos, pesca, mídia, organizações da sociedade civil etc.; norma regulamentadora em segurança e saúde no trabalho e prevenção de riscos ambientais; especificação de produto ou padronização de processo; regulamento ou norma organizacional relacionada a negócios, a órgão governamental, a associação comercial ou profissional, a grupo de consumidores; guia ou código de prática. </a:t>
            </a: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3616186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3D2079-A66B-CF4F-99A2-C429668726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157786-F40A-8860-1951-62B9140C6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Norma ou marco regulatório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F2ADC57-A1DF-EF8B-C917-921CAFB4C3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3200" dirty="0"/>
              <a:t>Subtipos mencionados pela Área do Direito:</a:t>
            </a:r>
          </a:p>
          <a:p>
            <a:pPr marL="893763" indent="-350838" defTabSz="989013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elaboração de anteprojeto de normas ou de 			modificação de marco regulatório; 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estudos apresentados em audiência pública; 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estudos de regulamentação; </a:t>
            </a:r>
          </a:p>
          <a:p>
            <a:pPr marL="893763" indent="-350838" defTabSz="989013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sentenças arbitrais, estudos de caso, estudos de 		jurisprudência e peças processuais.</a:t>
            </a: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29054585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BD98F9-F69F-1DB5-7987-D3A94319F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D75BCF-F317-0B22-F572-8D1DAE636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900" b="1" dirty="0"/>
              <a:t>Anteprojeto de normas ou de modificação de marco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96FB93D-FD44-3551-F3F8-ACB23A7DE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31782"/>
          </a:xfrm>
        </p:spPr>
        <p:txBody>
          <a:bodyPr>
            <a:normAutofit fontScale="70000" lnSpcReduction="20000"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4000" dirty="0">
                <a:solidFill>
                  <a:schemeClr val="tx1"/>
                </a:solidFill>
              </a:rPr>
              <a:t>Algumas fontes de diretrizes: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latin typeface="Geist"/>
                <a:hlinkClick r:id="rId2"/>
              </a:rPr>
              <a:t>Lei Complementar n. 95, de 1998</a:t>
            </a:r>
            <a:endParaRPr lang="pt-BR" sz="3200" dirty="0">
              <a:solidFill>
                <a:schemeClr val="tx1"/>
              </a:solidFill>
              <a:latin typeface="Geist"/>
            </a:endParaRP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latin typeface="Geist"/>
                <a:hlinkClick r:id="rId3"/>
              </a:rPr>
              <a:t>Manual de atos oficiais administrativos do STF</a:t>
            </a:r>
            <a:endParaRPr lang="pt-BR" sz="3200" dirty="0">
              <a:solidFill>
                <a:schemeClr val="tx1"/>
              </a:solidFill>
              <a:latin typeface="Geist"/>
            </a:endParaRP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u="sng" dirty="0">
                <a:hlinkClick r:id="rId4"/>
              </a:rPr>
              <a:t>Manual de Padronização de Textos do STJ</a:t>
            </a:r>
            <a:endParaRPr lang="pt-BR" sz="3200" u="sng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hlinkClick r:id="rId5"/>
              </a:rPr>
              <a:t>Manual de Redação da Presidência da República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hlinkClick r:id="rId6"/>
              </a:rPr>
              <a:t>Manuais do Senado Federal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hlinkClick r:id="rId7"/>
              </a:rPr>
              <a:t>Manual de redação da Câmara dos Deputados: documentos legislativos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hlinkClick r:id="rId8"/>
              </a:rPr>
              <a:t>Portaria Normativa AGU n. 141, de 2024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hlinkClick r:id="rId9"/>
              </a:rPr>
              <a:t>Portaria Normativa AGU n. 142, de 2024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endParaRPr lang="pt-BR" sz="3200" dirty="0"/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22704256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2291BA-D428-EBDB-EF3B-1FFB802DE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7F1D00-AE77-9835-C843-4ABC6DDC2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5400" b="0" i="0" u="none" strike="noStrike" baseline="0" dirty="0">
                <a:latin typeface="DagnyPro"/>
              </a:rPr>
              <a:t>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C8E5B2F-4714-5045-ED86-529A526E23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2147776"/>
            <a:ext cx="10460311" cy="4029739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tx1"/>
                </a:solidFill>
              </a:rPr>
              <a:t> P</a:t>
            </a:r>
            <a:r>
              <a:rPr lang="pt-BR" sz="2800" dirty="0">
                <a:latin typeface="DagnyPro"/>
              </a:rPr>
              <a:t>rocesso sistemático de análise baseado em evidências que busca avaliar, a partir da definição de um problema regulatório, os possíveis impactos das alternativas de ação disponíveis para o alcance dos objetivos pretendidos, tendo como finalidade orientar e subsidiar a tomada de decisão.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latin typeface="DagnyPro"/>
              </a:rPr>
              <a:t> P</a:t>
            </a:r>
            <a:r>
              <a:rPr lang="pt-BR" sz="2800" dirty="0">
                <a:latin typeface="DagnyPro-Bold"/>
              </a:rPr>
              <a:t>rocesso de diagnóstico do problema, de reflexão sobre a necessidade da regulação e de investigação sobre a melhor forma de realizá-la</a:t>
            </a:r>
            <a:r>
              <a:rPr lang="pt-BR" sz="2800" dirty="0">
                <a:latin typeface="DagnyPro"/>
              </a:rPr>
              <a:t>;</a:t>
            </a:r>
            <a:endParaRPr lang="pt-BR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latin typeface="DagnyPro"/>
              </a:rPr>
              <a:t> Como ferramenta de melhoria da qualidade regulatória, proporciona maior fundamentação técnica e analítica ao ente regulador no momento da sua tomada de decisão.</a:t>
            </a:r>
          </a:p>
        </p:txBody>
      </p:sp>
    </p:spTree>
    <p:extLst>
      <p:ext uri="{BB962C8B-B14F-4D97-AF65-F5344CB8AC3E}">
        <p14:creationId xmlns:p14="http://schemas.microsoft.com/office/powerpoint/2010/main" val="3876710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18394-97DC-EDFE-9CAC-F7CB3AE21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12A947-7389-9045-2672-693D81F81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5400" b="0" i="0" u="none" strike="noStrike" baseline="0" dirty="0">
                <a:latin typeface="DagnyPro"/>
              </a:rPr>
              <a:t>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6019BFB-3517-515F-2559-13ABC0B5EF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2147776"/>
            <a:ext cx="10460311" cy="4029739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tx1"/>
                </a:solidFill>
              </a:rPr>
              <a:t> Objetivos:</a:t>
            </a:r>
          </a:p>
          <a:p>
            <a:pPr marL="989013" indent="-457200">
              <a:buFont typeface="+mj-lt"/>
              <a:buAutoNum type="alphaLcParenR"/>
            </a:pPr>
            <a:r>
              <a:rPr lang="pt-BR" dirty="0"/>
              <a:t>orientar e subsidiar o processo de tomada de decisão;</a:t>
            </a:r>
          </a:p>
          <a:p>
            <a:pPr marL="989013" indent="-457200">
              <a:buFont typeface="+mj-lt"/>
              <a:buAutoNum type="alphaLcParenR"/>
            </a:pPr>
            <a:r>
              <a:rPr lang="pt-BR" dirty="0"/>
              <a:t>propiciar maior </a:t>
            </a:r>
            <a:r>
              <a:rPr lang="pt-BR" b="1" dirty="0"/>
              <a:t>eficiência</a:t>
            </a:r>
            <a:r>
              <a:rPr lang="pt-BR" dirty="0"/>
              <a:t> às decisões regulatórias;</a:t>
            </a:r>
          </a:p>
          <a:p>
            <a:pPr marL="989013" indent="-457200">
              <a:buFont typeface="+mj-lt"/>
              <a:buAutoNum type="alphaLcParenR"/>
            </a:pPr>
            <a:r>
              <a:rPr lang="pt-BR" dirty="0"/>
              <a:t>propiciar maior </a:t>
            </a:r>
            <a:r>
              <a:rPr lang="pt-BR" b="1" dirty="0"/>
              <a:t>coerência</a:t>
            </a:r>
            <a:r>
              <a:rPr lang="pt-BR" dirty="0"/>
              <a:t> e qualidade regulatórias;</a:t>
            </a:r>
          </a:p>
          <a:p>
            <a:pPr marL="989013" indent="-457200">
              <a:buFont typeface="+mj-lt"/>
              <a:buAutoNum type="alphaLcParenR"/>
            </a:pPr>
            <a:r>
              <a:rPr lang="pt-BR" dirty="0"/>
              <a:t>propiciar maior </a:t>
            </a:r>
            <a:r>
              <a:rPr lang="pt-BR" b="1" dirty="0"/>
              <a:t>robustez técnica </a:t>
            </a:r>
            <a:r>
              <a:rPr lang="pt-BR" dirty="0"/>
              <a:t>e </a:t>
            </a:r>
            <a:r>
              <a:rPr lang="pt-BR" b="1" dirty="0"/>
              <a:t>previsibilidade</a:t>
            </a:r>
            <a:r>
              <a:rPr lang="pt-BR" dirty="0"/>
              <a:t> às decisões regulatórias relevantes;</a:t>
            </a:r>
          </a:p>
          <a:p>
            <a:pPr marL="989013" indent="-457200">
              <a:buFont typeface="+mj-lt"/>
              <a:buAutoNum type="alphaLcParenR"/>
            </a:pPr>
            <a:r>
              <a:rPr lang="pt-BR" dirty="0"/>
              <a:t> aumentar a </a:t>
            </a:r>
            <a:r>
              <a:rPr lang="pt-BR" b="1" dirty="0"/>
              <a:t>transparência</a:t>
            </a:r>
            <a:r>
              <a:rPr lang="pt-BR" dirty="0"/>
              <a:t> e a </a:t>
            </a:r>
            <a:r>
              <a:rPr lang="pt-BR" b="1" dirty="0"/>
              <a:t>compreensão</a:t>
            </a:r>
            <a:r>
              <a:rPr lang="pt-BR" dirty="0"/>
              <a:t> sobre o processo regulatório como um todo, permitindo aos agentes de mercado e à sociedade em geral conhecer os problemas regulatórios, as etapas de análise, as técnicas utilizadas, as alternativas de solução vislumbradas e os critérios considerados para fundamentar decisões regulatórias relevantes; e</a:t>
            </a:r>
          </a:p>
          <a:p>
            <a:pPr marL="989013" indent="-457200">
              <a:buFont typeface="+mj-lt"/>
              <a:buAutoNum type="alphaLcParenR"/>
            </a:pPr>
            <a:r>
              <a:rPr lang="pt-BR" dirty="0"/>
              <a:t>contribuir para o </a:t>
            </a:r>
            <a:r>
              <a:rPr lang="pt-BR" b="1" dirty="0"/>
              <a:t>aprimoramento contínuo </a:t>
            </a:r>
            <a:r>
              <a:rPr lang="pt-BR" dirty="0"/>
              <a:t>do resultado das ações regulatórias.</a:t>
            </a: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15104032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E5669-1728-1467-A68A-7E8F44A6D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B6FBAE-C240-CDAB-DD30-D96C041D1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5400" b="0" i="0" u="none" strike="noStrike" baseline="0" dirty="0">
                <a:latin typeface="DagnyPro"/>
              </a:rPr>
              <a:t>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5564A90-15E2-8FF2-C174-5A4D380244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924494"/>
            <a:ext cx="10619800" cy="4359348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tx1"/>
                </a:solidFill>
              </a:rPr>
              <a:t> </a:t>
            </a:r>
            <a:r>
              <a:rPr lang="pt-BR" sz="2800" b="1" dirty="0">
                <a:solidFill>
                  <a:schemeClr val="tx1"/>
                </a:solidFill>
              </a:rPr>
              <a:t>Aplicabilidade</a:t>
            </a:r>
            <a:r>
              <a:rPr lang="pt-BR" sz="2800" dirty="0">
                <a:solidFill>
                  <a:schemeClr val="tx1"/>
                </a:solidFill>
              </a:rPr>
              <a:t>: </a:t>
            </a:r>
            <a:r>
              <a:rPr lang="pt-BR" sz="2600" dirty="0">
                <a:solidFill>
                  <a:schemeClr val="tx1"/>
                </a:solidFill>
              </a:rPr>
              <a:t>providência que antecede a adoção e as propostas de alteração, pelas Agências Reguladoras e pelos órgãos e entidades da administração pública, de atos normativos de interesse geral dos agentes econômicos, de consumidores ou usuários dos serviços prestados.</a:t>
            </a:r>
          </a:p>
          <a:p>
            <a:pPr marL="0" indent="0">
              <a:buNone/>
            </a:pPr>
            <a:endParaRPr lang="pt-BR" sz="24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tx1"/>
                </a:solidFill>
              </a:rPr>
              <a:t> </a:t>
            </a:r>
            <a:r>
              <a:rPr lang="pt-BR" sz="2800" b="1" dirty="0">
                <a:solidFill>
                  <a:schemeClr val="tx1"/>
                </a:solidFill>
              </a:rPr>
              <a:t>Não aplicabilidade:</a:t>
            </a:r>
          </a:p>
          <a:p>
            <a:pPr marL="893763" indent="-350838">
              <a:spcBef>
                <a:spcPts val="600"/>
              </a:spcBef>
              <a:buFont typeface="+mj-lt"/>
              <a:buAutoNum type="alphaLcParenR"/>
            </a:pPr>
            <a:r>
              <a:rPr lang="pt-BR" sz="2600" dirty="0">
                <a:solidFill>
                  <a:schemeClr val="tx1"/>
                </a:solidFill>
              </a:rPr>
              <a:t>atos normativos de efeitos concretos ou com efeitos restritos à própria administração pública;</a:t>
            </a:r>
          </a:p>
          <a:p>
            <a:pPr marL="893763" indent="-350838">
              <a:spcBef>
                <a:spcPts val="600"/>
              </a:spcBef>
              <a:buFont typeface="+mj-lt"/>
              <a:buAutoNum type="alphaLcParenR"/>
            </a:pPr>
            <a:r>
              <a:rPr lang="pt-BR" sz="2600" dirty="0">
                <a:solidFill>
                  <a:schemeClr val="tx1"/>
                </a:solidFill>
              </a:rPr>
              <a:t>atos que visam correção de erros de sintaxe, ortografia, pontuação, tipográficos, de numeração;</a:t>
            </a:r>
          </a:p>
          <a:p>
            <a:pPr marL="893763" indent="-350838">
              <a:spcBef>
                <a:spcPts val="600"/>
              </a:spcBef>
              <a:buFont typeface="+mj-lt"/>
              <a:buAutoNum type="alphaLcParenR"/>
            </a:pPr>
            <a:r>
              <a:rPr lang="pt-BR" sz="2600" dirty="0">
                <a:solidFill>
                  <a:schemeClr val="tx1"/>
                </a:solidFill>
              </a:rPr>
              <a:t>atos normativos que visam consolidar outras normas sobre certa matéria ou revogar/ atualiza normas obsoletas, sem alteração de mérito.</a:t>
            </a:r>
          </a:p>
        </p:txBody>
      </p:sp>
    </p:spTree>
    <p:extLst>
      <p:ext uri="{BB962C8B-B14F-4D97-AF65-F5344CB8AC3E}">
        <p14:creationId xmlns:p14="http://schemas.microsoft.com/office/powerpoint/2010/main" val="17756196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AA2707-2A06-ADE5-FA08-08369D8D7D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CDA7A0-C91F-A5AB-60FC-B9D44329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5400" b="0" i="0" u="none" strike="noStrike" baseline="0" dirty="0">
                <a:latin typeface="DagnyPro"/>
              </a:rPr>
              <a:t>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9E12525-3CEA-F761-32A7-1006B362EC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861" y="1763941"/>
            <a:ext cx="10050278" cy="40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629364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5E58908E-4449-1A43-B886-BA80E4504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28430" y="451498"/>
            <a:ext cx="7682054" cy="6070870"/>
          </a:xfrm>
          <a:prstGeom prst="rect">
            <a:avLst/>
          </a:prstGeom>
        </p:spPr>
      </p:pic>
      <p:sp>
        <p:nvSpPr>
          <p:cNvPr id="7" name="Título 6">
            <a:extLst>
              <a:ext uri="{FF2B5EF4-FFF2-40B4-BE49-F238E27FC236}">
                <a16:creationId xmlns:a16="http://schemas.microsoft.com/office/drawing/2014/main" id="{8E14B71A-C511-D5B4-AC87-9E9B00659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269" y="551829"/>
            <a:ext cx="3576084" cy="2318962"/>
          </a:xfrm>
        </p:spPr>
        <p:txBody>
          <a:bodyPr/>
          <a:lstStyle/>
          <a:p>
            <a:r>
              <a:rPr lang="pt-BR" b="1" dirty="0"/>
              <a:t>Análise de Impacto Regulatório</a:t>
            </a:r>
          </a:p>
        </p:txBody>
      </p:sp>
    </p:spTree>
    <p:extLst>
      <p:ext uri="{BB962C8B-B14F-4D97-AF65-F5344CB8AC3E}">
        <p14:creationId xmlns:p14="http://schemas.microsoft.com/office/powerpoint/2010/main" val="5238740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91158-7F63-A295-FCE3-1854985BD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8774CFD-06D7-252C-BBA1-9F9032E07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5400" b="0" i="0" u="none" strike="noStrike" baseline="0" dirty="0">
                <a:latin typeface="DagnyPro"/>
              </a:rPr>
              <a:t>Relatório de 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4404436-767D-B997-93DF-993B90B7F3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924494"/>
            <a:ext cx="10619800" cy="4359348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b="1" dirty="0">
                <a:solidFill>
                  <a:schemeClr val="tx1"/>
                </a:solidFill>
              </a:rPr>
              <a:t> Elementos essenciais</a:t>
            </a:r>
            <a:r>
              <a:rPr lang="pt-BR" sz="2800" dirty="0">
                <a:solidFill>
                  <a:schemeClr val="tx1"/>
                </a:solidFill>
              </a:rPr>
              <a:t>: </a:t>
            </a:r>
            <a:endParaRPr lang="pt-BR" sz="2600" dirty="0">
              <a:solidFill>
                <a:schemeClr val="tx1"/>
              </a:solidFill>
            </a:endParaRPr>
          </a:p>
          <a:p>
            <a:pPr marL="361950" indent="0">
              <a:buNone/>
              <a:tabLst>
                <a:tab pos="361950" algn="l"/>
              </a:tabLst>
            </a:pPr>
            <a:r>
              <a:rPr lang="pt-BR" dirty="0"/>
              <a:t>(a) </a:t>
            </a:r>
            <a:r>
              <a:rPr lang="pt-BR" b="1" dirty="0"/>
              <a:t>sumário</a:t>
            </a:r>
            <a:r>
              <a:rPr lang="pt-BR" dirty="0"/>
              <a:t> executivo objetivo, conciso, utilizando linguagem simples e acessível ao público em geral;</a:t>
            </a:r>
          </a:p>
          <a:p>
            <a:pPr marL="361950" indent="0">
              <a:buNone/>
              <a:tabLst>
                <a:tab pos="361950" algn="l"/>
              </a:tabLst>
            </a:pPr>
            <a:r>
              <a:rPr lang="pt-BR" dirty="0"/>
              <a:t>(b) identificação do </a:t>
            </a:r>
            <a:r>
              <a:rPr lang="pt-BR" b="1" dirty="0"/>
              <a:t>problema regulatório </a:t>
            </a:r>
            <a:r>
              <a:rPr lang="pt-BR" dirty="0"/>
              <a:t>que se pretende solucionar, apresentando suas causas e extensão;</a:t>
            </a:r>
          </a:p>
          <a:p>
            <a:pPr marL="361950" indent="0">
              <a:buNone/>
              <a:tabLst>
                <a:tab pos="361950" algn="l"/>
              </a:tabLst>
            </a:pPr>
            <a:r>
              <a:rPr lang="pt-BR" dirty="0"/>
              <a:t>(c) identificação dos </a:t>
            </a:r>
            <a:r>
              <a:rPr lang="pt-BR" b="1" dirty="0"/>
              <a:t>atores ou grupos afetados </a:t>
            </a:r>
            <a:r>
              <a:rPr lang="pt-BR" dirty="0"/>
              <a:t>pelo problema regulatório;</a:t>
            </a:r>
          </a:p>
          <a:p>
            <a:pPr marL="361950" indent="0">
              <a:buNone/>
              <a:tabLst>
                <a:tab pos="361950" algn="l"/>
              </a:tabLst>
            </a:pPr>
            <a:r>
              <a:rPr lang="pt-BR" dirty="0"/>
              <a:t>(d) identificação da </a:t>
            </a:r>
            <a:r>
              <a:rPr lang="pt-BR" b="1" dirty="0"/>
              <a:t>base legal que ampara a ação</a:t>
            </a:r>
            <a:r>
              <a:rPr lang="pt-BR" dirty="0"/>
              <a:t> da Agência Reguladora, órgão ou entidade da administração pública no tema tratado;</a:t>
            </a:r>
          </a:p>
          <a:p>
            <a:pPr marL="361950" indent="0">
              <a:buNone/>
              <a:tabLst>
                <a:tab pos="361950" algn="l"/>
              </a:tabLst>
            </a:pPr>
            <a:r>
              <a:rPr lang="pt-BR" dirty="0"/>
              <a:t>(e) definição dos </a:t>
            </a:r>
            <a:r>
              <a:rPr lang="pt-BR" b="1" dirty="0"/>
              <a:t>objetivos</a:t>
            </a:r>
            <a:r>
              <a:rPr lang="pt-BR" dirty="0"/>
              <a:t> que se pretende alcançar;</a:t>
            </a:r>
          </a:p>
          <a:p>
            <a:pPr marL="361950" indent="0">
              <a:buNone/>
              <a:tabLst>
                <a:tab pos="361950" algn="l"/>
              </a:tabLst>
            </a:pPr>
            <a:r>
              <a:rPr lang="pt-BR" dirty="0"/>
              <a:t>(f) descrição das possíveis </a:t>
            </a:r>
            <a:r>
              <a:rPr lang="pt-BR" b="1" dirty="0"/>
              <a:t>alternativas</a:t>
            </a:r>
            <a:r>
              <a:rPr lang="pt-BR" dirty="0"/>
              <a:t> para o enfrentamento do problema regulatório identificado, considerando a opção de não ação, além de soluções normativas, e, sempre que possível, opções não normativas;</a:t>
            </a:r>
          </a:p>
        </p:txBody>
      </p:sp>
    </p:spTree>
    <p:extLst>
      <p:ext uri="{BB962C8B-B14F-4D97-AF65-F5344CB8AC3E}">
        <p14:creationId xmlns:p14="http://schemas.microsoft.com/office/powerpoint/2010/main" val="22214911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200B13-A44B-AC55-E3D1-88C6D9CDC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2FF90B2-482B-71A1-DE28-50C113AE7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5400" b="0" i="0" u="none" strike="noStrike" baseline="0" dirty="0">
                <a:latin typeface="DagnyPro"/>
              </a:rPr>
              <a:t>Relatório de 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93DA5C5-CE9C-DC99-8824-37D8CCE4E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924494"/>
            <a:ext cx="10619800" cy="4359348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b="1" dirty="0">
                <a:solidFill>
                  <a:schemeClr val="tx1"/>
                </a:solidFill>
              </a:rPr>
              <a:t> Elementos essenciais</a:t>
            </a:r>
            <a:r>
              <a:rPr lang="pt-BR" sz="2800" dirty="0">
                <a:solidFill>
                  <a:schemeClr val="tx1"/>
                </a:solidFill>
              </a:rPr>
              <a:t>: </a:t>
            </a:r>
            <a:endParaRPr lang="pt-BR" sz="2600" dirty="0">
              <a:solidFill>
                <a:schemeClr val="tx1"/>
              </a:solidFill>
            </a:endParaRPr>
          </a:p>
          <a:p>
            <a:pPr marL="542925" indent="-180975">
              <a:tabLst>
                <a:tab pos="446088" algn="l"/>
              </a:tabLst>
            </a:pPr>
            <a:r>
              <a:rPr lang="pt-BR" dirty="0"/>
              <a:t>(g) exposição dos </a:t>
            </a:r>
            <a:r>
              <a:rPr lang="pt-BR" b="1" dirty="0"/>
              <a:t>possíveis impactos das alternativas </a:t>
            </a:r>
            <a:r>
              <a:rPr lang="pt-BR" dirty="0"/>
              <a:t>identificadas;</a:t>
            </a:r>
          </a:p>
          <a:p>
            <a:pPr marL="542925" indent="-180975">
              <a:tabLst>
                <a:tab pos="808038" algn="l"/>
              </a:tabLst>
            </a:pPr>
            <a:r>
              <a:rPr lang="pt-BR" dirty="0"/>
              <a:t>(h) </a:t>
            </a:r>
            <a:r>
              <a:rPr lang="pt-BR" b="1" dirty="0"/>
              <a:t>comparação das alternativas </a:t>
            </a:r>
            <a:r>
              <a:rPr lang="pt-BR" dirty="0"/>
              <a:t>consideradas, apontando, justificadamente, a alternativa ou a combinação de alternativas que se mostra mais adequada para alcançar os objetivos pretendidos;</a:t>
            </a:r>
          </a:p>
          <a:p>
            <a:pPr marL="542925" indent="-180975">
              <a:tabLst>
                <a:tab pos="808038" algn="l"/>
              </a:tabLst>
            </a:pPr>
            <a:r>
              <a:rPr lang="pt-BR" dirty="0"/>
              <a:t>(i) descrição da </a:t>
            </a:r>
            <a:r>
              <a:rPr lang="pt-BR" b="1" dirty="0"/>
              <a:t>estratégia para implementação da alternativa sugerida</a:t>
            </a:r>
            <a:r>
              <a:rPr lang="pt-BR" dirty="0"/>
              <a:t>, incluindo formas de </a:t>
            </a:r>
            <a:r>
              <a:rPr lang="pt-BR" b="1" dirty="0"/>
              <a:t>monitoramento</a:t>
            </a:r>
            <a:r>
              <a:rPr lang="pt-BR" dirty="0"/>
              <a:t> e de </a:t>
            </a:r>
            <a:r>
              <a:rPr lang="pt-BR" b="1" dirty="0"/>
              <a:t>fiscalização</a:t>
            </a:r>
            <a:r>
              <a:rPr lang="pt-BR" dirty="0"/>
              <a:t>, bem como a necessidade de alteração ou de revogação de normas em vigor;</a:t>
            </a:r>
          </a:p>
          <a:p>
            <a:pPr marL="542925" indent="-180975">
              <a:tabLst>
                <a:tab pos="808038" algn="l"/>
              </a:tabLst>
            </a:pPr>
            <a:r>
              <a:rPr lang="pt-BR" dirty="0"/>
              <a:t>(j) considerações referentes às </a:t>
            </a:r>
            <a:r>
              <a:rPr lang="pt-BR" b="1" dirty="0"/>
              <a:t>informações, contribuições e manifestações recebidas</a:t>
            </a:r>
            <a:r>
              <a:rPr lang="pt-BR" dirty="0"/>
              <a:t> para a elaboração da AIR em eventuais processos de </a:t>
            </a:r>
            <a:r>
              <a:rPr lang="pt-BR" b="1" dirty="0"/>
              <a:t>participação social </a:t>
            </a:r>
            <a:r>
              <a:rPr lang="pt-BR" dirty="0"/>
              <a:t>ou outros processos de recebimento de subsídios de interessados no tema sob análise;</a:t>
            </a:r>
          </a:p>
          <a:p>
            <a:pPr marL="542925" indent="-180975">
              <a:tabLst>
                <a:tab pos="808038" algn="l"/>
              </a:tabLst>
            </a:pPr>
            <a:r>
              <a:rPr lang="pt-BR" dirty="0"/>
              <a:t>(k) nome completo, cargo ou função e assinatura dos responsáveis pela AIR.</a:t>
            </a:r>
            <a:endParaRPr lang="pt-BR" sz="2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22874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FDE7C8-70B5-3C55-0D56-586681268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81C06C-D981-AB69-BC92-3FA8A3F4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5400" b="0" i="0" u="none" strike="noStrike" baseline="0" dirty="0">
                <a:latin typeface="DagnyPro"/>
              </a:rPr>
              <a:t>Análise de Impacto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A9852B0-63B7-5D74-690F-FF45D57811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1924494"/>
            <a:ext cx="10619800" cy="435934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b="1" dirty="0">
                <a:solidFill>
                  <a:schemeClr val="tx1"/>
                </a:solidFill>
              </a:rPr>
              <a:t> Elementos adicionais</a:t>
            </a:r>
            <a:r>
              <a:rPr lang="pt-BR" sz="2800" dirty="0">
                <a:solidFill>
                  <a:schemeClr val="tx1"/>
                </a:solidFill>
              </a:rPr>
              <a:t>: </a:t>
            </a:r>
            <a:r>
              <a:rPr lang="pt-BR" dirty="0"/>
              <a:t>caso o problema regulatório revista-se de significativa complexidade ou caso as alternativas identificadas apresentem impactos significativos, deve-se promover, adicionalmente:</a:t>
            </a:r>
          </a:p>
          <a:p>
            <a:pPr marL="361950" indent="0">
              <a:buNone/>
            </a:pPr>
            <a:r>
              <a:rPr lang="pt-BR" dirty="0"/>
              <a:t>(l) mapeamento da </a:t>
            </a:r>
            <a:r>
              <a:rPr lang="pt-BR" b="1" dirty="0"/>
              <a:t>experiência internacional </a:t>
            </a:r>
            <a:r>
              <a:rPr lang="pt-BR" dirty="0"/>
              <a:t>no tratamento do problema regulatório sob análise;</a:t>
            </a:r>
          </a:p>
          <a:p>
            <a:pPr marL="361950" indent="0">
              <a:buNone/>
            </a:pPr>
            <a:r>
              <a:rPr lang="pt-BR" dirty="0"/>
              <a:t>(m) </a:t>
            </a:r>
            <a:r>
              <a:rPr lang="pt-BR" b="1" dirty="0"/>
              <a:t>mensuração dos possíveis impactos das alternativas </a:t>
            </a:r>
            <a:r>
              <a:rPr lang="pt-BR" dirty="0"/>
              <a:t>de ação identificadas sobre os consumidores ou usuários dos serviços prestados e sobre os demais principais segmentos da sociedade afetados; </a:t>
            </a:r>
          </a:p>
          <a:p>
            <a:pPr marL="361950" indent="0">
              <a:buNone/>
            </a:pPr>
            <a:r>
              <a:rPr lang="pt-BR" dirty="0"/>
              <a:t>(n) </a:t>
            </a:r>
            <a:r>
              <a:rPr lang="pt-BR" b="1" dirty="0"/>
              <a:t>abordagem do risco</a:t>
            </a:r>
            <a:r>
              <a:rPr lang="pt-BR" dirty="0"/>
              <a:t> na AIR;</a:t>
            </a:r>
          </a:p>
          <a:p>
            <a:pPr marL="361950" indent="0">
              <a:buNone/>
            </a:pPr>
            <a:r>
              <a:rPr lang="pt-BR" dirty="0"/>
              <a:t>(o) s</a:t>
            </a:r>
            <a:r>
              <a:rPr lang="pt-BR" dirty="0">
                <a:latin typeface="DagnyPro"/>
              </a:rPr>
              <a:t>empre que possível, contemplar </a:t>
            </a:r>
            <a:r>
              <a:rPr lang="pt-BR" b="1" dirty="0">
                <a:latin typeface="DagnyPro"/>
              </a:rPr>
              <a:t>análises quantitativas </a:t>
            </a:r>
            <a:r>
              <a:rPr lang="pt-BR" dirty="0">
                <a:latin typeface="DagnyPro"/>
              </a:rPr>
              <a:t>que permitam mensurar e comparar, de forma objetiva, os custos e benefícios das alternativas identificadas.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0353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B34F1-B577-B3F1-9C07-4F09C31DD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D0F905-74F6-0EFD-65C0-CF98B049CE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5400" b="0" i="0" u="none" strike="noStrike" baseline="0" dirty="0">
                <a:latin typeface="DagnyPro"/>
              </a:rPr>
              <a:t>Análise de </a:t>
            </a:r>
            <a:r>
              <a:rPr lang="pt-BR" sz="5400" dirty="0">
                <a:latin typeface="DagnyPro-Bold"/>
              </a:rPr>
              <a:t>Resultado</a:t>
            </a:r>
            <a:r>
              <a:rPr lang="pt-BR" sz="5400" b="0" i="0" u="none" strike="noStrike" baseline="0" dirty="0">
                <a:latin typeface="DagnyPro"/>
              </a:rPr>
              <a:t> Regulatório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412BEC-A9DB-D12E-8A7B-C78742B566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79" y="2147776"/>
            <a:ext cx="10502842" cy="402974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latin typeface="DagnyPro"/>
              </a:rPr>
              <a:t> Instrumento de avaliação do desempenho do ato normativo adotado ou alterado, considerando o atingimento dos objetivos e resultados originalmente pretendidos, bem como demais impactos observados sobre o mercado e a sociedade, em decorrência de sua implementação;</a:t>
            </a:r>
          </a:p>
          <a:p>
            <a:pPr>
              <a:buFont typeface="Arial" panose="020B0604020202020204" pitchFamily="34" charset="0"/>
              <a:buChar char="•"/>
            </a:pPr>
            <a:endParaRPr lang="pt-BR" sz="800" dirty="0">
              <a:solidFill>
                <a:schemeClr val="tx1"/>
              </a:solidFill>
              <a:latin typeface="DagnyPro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pt-BR" sz="2800" dirty="0">
                <a:latin typeface="DagnyPro"/>
              </a:rPr>
              <a:t> Os atos normativos dispensados de AIR prévia em virtude de urgência  ou os casos de AIR com significativo impacto ou complexidade, deverão ser objeto de ARR.</a:t>
            </a:r>
            <a:endParaRPr lang="pt-BR" sz="28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21400946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699B7C-82B8-E7CB-74A8-5773B603A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9736F8-5C9F-AC6D-2241-2C04B6198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900" b="1" dirty="0"/>
              <a:t>Peças processuais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BAD84E4-660D-A285-1DE7-98B826A8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31782"/>
          </a:xfrm>
        </p:spPr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3200" dirty="0">
                <a:solidFill>
                  <a:schemeClr val="tx1"/>
                </a:solidFill>
              </a:rPr>
              <a:t>Algumas fontes de diretrizes:</a:t>
            </a:r>
          </a:p>
          <a:p>
            <a:pPr marL="893763" indent="-361950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3200" dirty="0">
                <a:solidFill>
                  <a:schemeClr val="tx1"/>
                </a:solidFill>
                <a:hlinkClick r:id="rId2"/>
              </a:rPr>
              <a:t>Manual de Boas Práticas Consultivas</a:t>
            </a:r>
            <a:endParaRPr lang="pt-BR" sz="3200" dirty="0">
              <a:solidFill>
                <a:schemeClr val="tx1"/>
              </a:solidFill>
            </a:endParaRPr>
          </a:p>
          <a:p>
            <a:pPr marL="893763" indent="-361950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3200" dirty="0">
                <a:solidFill>
                  <a:schemeClr val="tx1"/>
                </a:solidFill>
                <a:hlinkClick r:id="rId3"/>
              </a:rPr>
              <a:t>Projeto "Linguagem Jurídica Inovadora“</a:t>
            </a:r>
            <a:endParaRPr lang="pt-BR" sz="3200" dirty="0">
              <a:solidFill>
                <a:schemeClr val="tx1"/>
              </a:solidFill>
            </a:endParaRPr>
          </a:p>
          <a:p>
            <a:pPr marL="893763" indent="-361950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hlinkClick r:id="rId4"/>
              </a:rPr>
              <a:t>Manual "Linguagem Jurídica Inovadora"</a:t>
            </a:r>
            <a:endParaRPr lang="pt-BR" sz="3200" dirty="0">
              <a:solidFill>
                <a:schemeClr val="tx1"/>
              </a:solidFill>
            </a:endParaRPr>
          </a:p>
          <a:p>
            <a:pPr marL="893763" indent="-361950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3200" dirty="0">
                <a:solidFill>
                  <a:schemeClr val="tx1"/>
                </a:solidFill>
                <a:hlinkClick r:id="rId5"/>
              </a:rPr>
              <a:t>Prevenção do uso de linguagem racista</a:t>
            </a:r>
            <a:endParaRPr lang="pt-BR" sz="3200" dirty="0">
              <a:solidFill>
                <a:schemeClr val="tx1"/>
              </a:solidFill>
            </a:endParaRPr>
          </a:p>
          <a:p>
            <a:pPr marL="361950" indent="-361950"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  <a:latin typeface="Geist"/>
                <a:hlinkClick r:id="rId6"/>
              </a:rPr>
              <a:t>Casos - Núcleo Especializado em Arbitragem da AGU</a:t>
            </a:r>
            <a:endParaRPr lang="pt-BR" sz="3200" dirty="0">
              <a:solidFill>
                <a:schemeClr val="tx1"/>
              </a:solidFill>
              <a:latin typeface="Geist"/>
            </a:endParaRP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endParaRPr lang="pt-BR" sz="3200" dirty="0"/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13408450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252A5-538D-579E-749E-4CEF5DCB18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F62879-E684-F2D9-6AC4-A9514BE34A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900" b="1" dirty="0"/>
              <a:t>Sentenças arbitrais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B68FC95-1D28-CF1F-A861-E1DBFB602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31782"/>
          </a:xfrm>
        </p:spPr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3200" dirty="0">
                <a:solidFill>
                  <a:schemeClr val="tx1"/>
                </a:solidFill>
              </a:rPr>
              <a:t>Algumas fontes de diretrizes:</a:t>
            </a:r>
          </a:p>
          <a:p>
            <a:pPr marL="893763" indent="-361950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hlinkClick r:id="rId2"/>
              </a:rPr>
              <a:t>Lei n. 9.307, de 1996</a:t>
            </a:r>
            <a:endParaRPr lang="pt-BR" sz="3200" dirty="0">
              <a:solidFill>
                <a:schemeClr val="tx1"/>
              </a:solidFill>
            </a:endParaRPr>
          </a:p>
          <a:p>
            <a:pPr marL="893763" indent="-361950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hlinkClick r:id="rId3"/>
              </a:rPr>
              <a:t>Guia para Elaboração de Sentenças Arbitrais do Comitê Brasileiro de Arbitragem </a:t>
            </a:r>
            <a:endParaRPr lang="pt-BR" sz="4000" dirty="0">
              <a:solidFill>
                <a:schemeClr val="tx1"/>
              </a:solidFill>
            </a:endParaRPr>
          </a:p>
          <a:p>
            <a:pPr marL="361950" indent="-361950"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  <a:latin typeface="Geist"/>
                <a:hlinkClick r:id="rId4"/>
              </a:rPr>
              <a:t>Casos - Núcleo Especializado em Arbitragem da AGU</a:t>
            </a:r>
            <a:endParaRPr lang="pt-BR" sz="3200" dirty="0">
              <a:solidFill>
                <a:schemeClr val="tx1"/>
              </a:solidFill>
              <a:latin typeface="Geist"/>
            </a:endParaRP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endParaRPr lang="pt-BR" sz="3200" dirty="0"/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4044680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0F229-ACDC-D05E-8372-979CE88F74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3D4A4F-EBAC-E3EC-F4C2-CEAF4D15B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900" b="1" dirty="0"/>
              <a:t>Decisões judiciais</a:t>
            </a:r>
            <a:endParaRPr lang="pt-BR" sz="49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ED4ED9C-5683-635E-92EF-3B1DABA50A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331782"/>
          </a:xfrm>
        </p:spPr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2400" dirty="0">
                <a:solidFill>
                  <a:schemeClr val="tx1"/>
                </a:solidFill>
              </a:rPr>
              <a:t> </a:t>
            </a:r>
            <a:r>
              <a:rPr lang="pt-BR" sz="3200" dirty="0">
                <a:solidFill>
                  <a:schemeClr val="tx1"/>
                </a:solidFill>
              </a:rPr>
              <a:t>Algumas fontes de diretrizes: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</a:t>
            </a:r>
            <a:r>
              <a:rPr lang="pt-BR" sz="3200" dirty="0">
                <a:hlinkClick r:id="rId2"/>
              </a:rPr>
              <a:t>Pacto Nacional do Judiciário pela Linguagem Simples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</a:t>
            </a:r>
            <a:r>
              <a:rPr lang="pt-BR" sz="3200" dirty="0">
                <a:hlinkClick r:id="rId3"/>
              </a:rPr>
              <a:t>Guia de Linguagem Simples TJRS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</a:t>
            </a:r>
            <a:r>
              <a:rPr lang="pt-BR" sz="3200" dirty="0">
                <a:hlinkClick r:id="rId4"/>
              </a:rPr>
              <a:t>Projeto "Petição 10 Sentença 10“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</a:t>
            </a:r>
            <a:r>
              <a:rPr lang="pt-BR" sz="3200" dirty="0">
                <a:hlinkClick r:id="rId5"/>
              </a:rPr>
              <a:t>Manual de Decisões Cíveis Esmal TJAL</a:t>
            </a:r>
            <a:endParaRPr lang="pt-BR" sz="3200" dirty="0"/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hlinkClick r:id="rId6"/>
              </a:rPr>
              <a:t>Manual de Padronização de Ementas CNJ</a:t>
            </a:r>
            <a:endParaRPr lang="pt-BR" sz="3200" dirty="0"/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38546599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0F310-C5C2-5142-077C-785F16B9F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A035BC-9EA4-2427-F59A-2295DD59D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Relatório Técnico Conclusivo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682F13-8553-A20D-EC67-D99270026F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b="1" dirty="0">
                <a:solidFill>
                  <a:schemeClr val="tx1"/>
                </a:solidFill>
              </a:rPr>
              <a:t> </a:t>
            </a:r>
            <a:r>
              <a:rPr lang="pt-BR" sz="3200" b="1" dirty="0"/>
              <a:t>Definição da CAPES</a:t>
            </a:r>
            <a:r>
              <a:rPr lang="pt-BR" sz="3200" dirty="0"/>
              <a:t>: texto elaborado de maneira concisa, contendo informações sobre o projeto/atividade realizado, desde seu planejamento até as conclusões. Indica em seu conteúdo a relevância dos resultados e conclusão em termos de impacto social e/ou econômico e a aplicação do conhecimento produzido. 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/>
              <a:t> </a:t>
            </a:r>
            <a:r>
              <a:rPr lang="pt-BR" sz="3200" b="1" dirty="0"/>
              <a:t>Exemplos</a:t>
            </a:r>
            <a:r>
              <a:rPr lang="pt-BR" sz="3200" dirty="0"/>
              <a:t>: relatório de projeto de pesquisa; relatório de assessoria e consultoria técnica e de auditoria de contratos; relatório de impacto ambiental ou de obra civil; relatório de ensaio físico-químico de material ou produto em engenharia, veterinária, química, agronomia, etc.; relatório de vistoria/avaliação em instituições, órgãos ou serviços públicos e privados. </a:t>
            </a: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27267246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7A579B-FAE0-2515-DBBA-268D2E49B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074F76-D6B9-3D32-84C8-77734CA47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Relatório Técnico Conclusivo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B111759-4CEE-CC12-AC4E-91A5A8E71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</a:rPr>
              <a:t> </a:t>
            </a:r>
            <a:r>
              <a:rPr lang="pt-BR" sz="3200" dirty="0"/>
              <a:t>Subtipos mencionados pela Área do Direito:</a:t>
            </a:r>
          </a:p>
          <a:p>
            <a:pPr marL="893763" indent="-350838" defTabSz="989013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Pesquisa de mercado elaborado;</a:t>
            </a:r>
          </a:p>
          <a:p>
            <a:pPr marL="893763" indent="-350838" defTabSz="989013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 Processos de gestão elaborados; </a:t>
            </a:r>
          </a:p>
          <a:p>
            <a:pPr marL="893763" indent="-350838" defTabSz="989013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Relatório técnico conclusivo de </a:t>
            </a:r>
            <a:r>
              <a:rPr lang="pt-BR" sz="3200" i="1" dirty="0"/>
              <a:t>per se;</a:t>
            </a:r>
            <a:r>
              <a:rPr lang="pt-BR" sz="3200" dirty="0"/>
              <a:t> </a:t>
            </a:r>
          </a:p>
          <a:p>
            <a:pPr marL="893763" indent="-350838" defTabSz="989013">
              <a:spcBef>
                <a:spcPts val="1823"/>
              </a:spcBef>
              <a:buFont typeface="+mj-lt"/>
              <a:buAutoNum type="alphaLcParenR"/>
            </a:pPr>
            <a:r>
              <a:rPr lang="pt-BR" sz="3200" dirty="0"/>
              <a:t>Pareceres e/ou notas técnicas sobre vigência, aplicação ou interpretação de normas elaborados.</a:t>
            </a:r>
            <a:endParaRPr lang="pt-BR" sz="3200" dirty="0">
              <a:solidFill>
                <a:schemeClr val="tx1"/>
              </a:solidFill>
              <a:latin typeface="Geist"/>
            </a:endParaRPr>
          </a:p>
        </p:txBody>
      </p:sp>
    </p:spTree>
    <p:extLst>
      <p:ext uri="{BB962C8B-B14F-4D97-AF65-F5344CB8AC3E}">
        <p14:creationId xmlns:p14="http://schemas.microsoft.com/office/powerpoint/2010/main" val="33893208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1C84C-2508-9A9D-7359-CDC05E1A0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EF69A7-2712-381A-7B0B-1F1A83965E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Projeto de Intervenção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AE9A4EA-D8DB-3F1F-FA5B-27FF4ADD8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chemeClr val="tx1"/>
                </a:solidFill>
                <a:latin typeface="Calibri (Corpo)"/>
              </a:rPr>
              <a:t> </a:t>
            </a:r>
            <a:r>
              <a:rPr lang="pt-BR" sz="3200" dirty="0">
                <a:solidFill>
                  <a:srgbClr val="000000"/>
                </a:solidFill>
                <a:latin typeface="Calibri (Corpo)"/>
              </a:rPr>
              <a:t>Proposta estruturada de ação sobre um problema relevante (nó ou gargalo) de política pública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rgbClr val="000000"/>
                </a:solidFill>
                <a:latin typeface="Calibri (Corpo)"/>
              </a:rPr>
              <a:t> Objetivo: oferecer uma alternativa de solução com base em um modelo bem especificado e prototipado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rgbClr val="000000"/>
                </a:solidFill>
                <a:latin typeface="Calibri (Corpo)"/>
              </a:rPr>
              <a:t> Aspecto central: implementação ou execução das ações </a:t>
            </a:r>
          </a:p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dirty="0">
                <a:solidFill>
                  <a:srgbClr val="000000"/>
                </a:solidFill>
                <a:latin typeface="Calibri (Corpo)"/>
              </a:rPr>
              <a:t> Viabiliza a tomada de decisão baseada em evidências</a:t>
            </a:r>
            <a:endParaRPr lang="pt-BR" sz="3200" dirty="0">
              <a:solidFill>
                <a:schemeClr val="tx1"/>
              </a:solidFill>
              <a:latin typeface="Calibri (Corpo)"/>
            </a:endParaRPr>
          </a:p>
        </p:txBody>
      </p:sp>
    </p:spTree>
    <p:extLst>
      <p:ext uri="{BB962C8B-B14F-4D97-AF65-F5344CB8AC3E}">
        <p14:creationId xmlns:p14="http://schemas.microsoft.com/office/powerpoint/2010/main" val="3358177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8BA364-ADF2-F4A2-9F20-0A622AD94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290954-8703-BE3A-B83F-7893EA1A7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Projeto de Intervenção: elementos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8CB3A82-753C-2211-6B85-B2ED7447E6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3200" b="1" dirty="0">
                <a:solidFill>
                  <a:schemeClr val="tx1"/>
                </a:solidFill>
              </a:rPr>
              <a:t> Introdução: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latin typeface="Calibri (Corpo)"/>
              </a:rPr>
              <a:t>expõe e delimita o </a:t>
            </a:r>
            <a:r>
              <a:rPr lang="pt-BR" sz="3200" b="1" dirty="0">
                <a:solidFill>
                  <a:schemeClr val="tx1"/>
                </a:solidFill>
                <a:latin typeface="Calibri (Corpo)"/>
              </a:rPr>
              <a:t>problema</a:t>
            </a:r>
            <a:r>
              <a:rPr lang="pt-BR" sz="3200" dirty="0">
                <a:solidFill>
                  <a:schemeClr val="tx1"/>
                </a:solidFill>
                <a:latin typeface="Calibri (Corpo)"/>
              </a:rPr>
              <a:t>;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latin typeface="Calibri (Corpo)"/>
              </a:rPr>
              <a:t> </a:t>
            </a:r>
            <a:r>
              <a:rPr lang="pt-BR" sz="3200" b="1" dirty="0">
                <a:solidFill>
                  <a:schemeClr val="tx1"/>
                </a:solidFill>
                <a:latin typeface="Calibri (Corpo)"/>
              </a:rPr>
              <a:t>justifica </a:t>
            </a:r>
            <a:r>
              <a:rPr lang="pt-BR" sz="3200" dirty="0">
                <a:solidFill>
                  <a:schemeClr val="tx1"/>
                </a:solidFill>
                <a:latin typeface="Calibri (Corpo)"/>
              </a:rPr>
              <a:t>a relevância (valor público) e pertinência (endereçamento adequado) do projeto;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latin typeface="Calibri (Corpo)"/>
              </a:rPr>
              <a:t>apresenta o referencial analítico, em especial a </a:t>
            </a:r>
            <a:r>
              <a:rPr lang="pt-BR" sz="3200" b="1" dirty="0">
                <a:solidFill>
                  <a:schemeClr val="tx1"/>
                </a:solidFill>
                <a:latin typeface="Calibri (Corpo)"/>
              </a:rPr>
              <a:t>teoria do programa</a:t>
            </a:r>
            <a:r>
              <a:rPr lang="pt-BR" sz="3200" dirty="0">
                <a:solidFill>
                  <a:schemeClr val="tx1"/>
                </a:solidFill>
                <a:latin typeface="Calibri (Corpo)"/>
              </a:rPr>
              <a:t> (teoria que está por trás do programa, que indica as causas e variáveis do problema e fundamenta a lógica de intervenção para enfrentá-lo);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rgbClr val="000000"/>
                </a:solidFill>
                <a:latin typeface="Calibri (Corpo)"/>
              </a:rPr>
              <a:t>aponta os </a:t>
            </a:r>
            <a:r>
              <a:rPr lang="pt-BR" sz="3200" b="1" dirty="0">
                <a:solidFill>
                  <a:srgbClr val="000000"/>
                </a:solidFill>
                <a:latin typeface="Calibri (Corpo)"/>
              </a:rPr>
              <a:t>resultados e impactos </a:t>
            </a:r>
            <a:r>
              <a:rPr lang="pt-BR" sz="3200" dirty="0">
                <a:solidFill>
                  <a:srgbClr val="000000"/>
                </a:solidFill>
                <a:latin typeface="Calibri (Corpo)"/>
              </a:rPr>
              <a:t>esperados. 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3200" dirty="0">
                <a:solidFill>
                  <a:schemeClr val="tx1"/>
                </a:solidFill>
                <a:latin typeface="Calibri (Corpo)"/>
              </a:rPr>
              <a:t>indica a </a:t>
            </a:r>
            <a:r>
              <a:rPr lang="pt-BR" sz="3200" b="1" dirty="0">
                <a:solidFill>
                  <a:schemeClr val="tx1"/>
                </a:solidFill>
                <a:latin typeface="Calibri (Corpo)"/>
              </a:rPr>
              <a:t>metodologia</a:t>
            </a:r>
            <a:r>
              <a:rPr lang="pt-BR" sz="3200" dirty="0">
                <a:solidFill>
                  <a:schemeClr val="tx1"/>
                </a:solidFill>
                <a:latin typeface="Calibri (Corpo)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946955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B2C1E-D42D-BC30-6E7F-C2C7F79A8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56E067-DD9D-CB67-8465-168412AA6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Projeto de Intervenção: elementos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B9F9355-5DDF-AB1C-3AD8-1DA9E09C52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1"/>
                </a:solidFill>
                <a:latin typeface="22"/>
              </a:rPr>
              <a:t> Análise: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dirty="0">
                <a:solidFill>
                  <a:schemeClr val="tx1"/>
                </a:solidFill>
                <a:latin typeface="Calibri (Corpo)"/>
              </a:rPr>
              <a:t>aprofunda a </a:t>
            </a:r>
            <a:r>
              <a:rPr lang="pt-BR" sz="2400" b="1" dirty="0">
                <a:solidFill>
                  <a:schemeClr val="tx1"/>
                </a:solidFill>
                <a:latin typeface="Calibri (Corpo)"/>
              </a:rPr>
              <a:t>discussão sobre a estratégia</a:t>
            </a:r>
            <a:r>
              <a:rPr lang="pt-BR" sz="2400" dirty="0">
                <a:solidFill>
                  <a:schemeClr val="tx1"/>
                </a:solidFill>
                <a:latin typeface="Calibri (Corpo)"/>
              </a:rPr>
              <a:t> para atacar os pontos críticos;</a:t>
            </a:r>
            <a:endParaRPr lang="pt-BR" sz="2400" b="1" dirty="0">
              <a:solidFill>
                <a:schemeClr val="tx1"/>
              </a:solidFill>
              <a:latin typeface="Calibri (Corpo)"/>
            </a:endParaRP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dirty="0">
                <a:solidFill>
                  <a:schemeClr val="tx1"/>
                </a:solidFill>
                <a:latin typeface="Calibri (Corpo)"/>
              </a:rPr>
              <a:t>confere </a:t>
            </a:r>
            <a:r>
              <a:rPr lang="pt-BR" sz="2400" b="1" dirty="0">
                <a:solidFill>
                  <a:schemeClr val="tx1"/>
                </a:solidFill>
                <a:latin typeface="Calibri (Corpo)"/>
              </a:rPr>
              <a:t>tratamento empírico ao problema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dirty="0">
                <a:solidFill>
                  <a:schemeClr val="tx1"/>
                </a:solidFill>
                <a:latin typeface="Calibri (Corpo)"/>
              </a:rPr>
              <a:t>Considera </a:t>
            </a:r>
            <a:r>
              <a:rPr lang="pt-BR" sz="2400" b="1" dirty="0">
                <a:solidFill>
                  <a:schemeClr val="tx1"/>
                </a:solidFill>
                <a:latin typeface="Calibri (Corpo)"/>
              </a:rPr>
              <a:t>as percepções dos agentes </a:t>
            </a:r>
            <a:r>
              <a:rPr lang="pt-BR" sz="2400" dirty="0">
                <a:solidFill>
                  <a:schemeClr val="tx1"/>
                </a:solidFill>
                <a:latin typeface="Calibri (Corpo)"/>
              </a:rPr>
              <a:t>públicos e dos atores envolvidos com o problema.</a:t>
            </a:r>
          </a:p>
        </p:txBody>
      </p:sp>
    </p:spTree>
    <p:extLst>
      <p:ext uri="{BB962C8B-B14F-4D97-AF65-F5344CB8AC3E}">
        <p14:creationId xmlns:p14="http://schemas.microsoft.com/office/powerpoint/2010/main" val="21156340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578310-580A-339D-3D5B-0FC36B1D4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032D27-791A-5F82-0A34-B7B0EEFF9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b="1" dirty="0"/>
              <a:t>Projeto de Intervenção: elementos</a:t>
            </a:r>
            <a:endParaRPr lang="pt-BR" sz="4400" b="1" dirty="0">
              <a:latin typeface="Bahnschrift Light SemiCondensed" panose="020B0502040204020203" pitchFamily="34" charset="0"/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88BE0A3-F5CE-D429-A497-32EECE978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spcBef>
                <a:spcPts val="1823"/>
              </a:spcBef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chemeClr val="tx1"/>
                </a:solidFill>
                <a:latin typeface="Calibri (Corpo)"/>
              </a:rPr>
              <a:t> Formulação de alternativas. </a:t>
            </a:r>
            <a:r>
              <a:rPr lang="pt-BR" sz="2400" dirty="0">
                <a:solidFill>
                  <a:schemeClr val="tx1"/>
                </a:solidFill>
                <a:latin typeface="Calibri (Corpo)"/>
              </a:rPr>
              <a:t>Envolve: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b="1" dirty="0">
                <a:solidFill>
                  <a:schemeClr val="tx1"/>
                </a:solidFill>
                <a:latin typeface="Calibri (Corpo)"/>
              </a:rPr>
              <a:t>s</a:t>
            </a:r>
            <a:r>
              <a:rPr lang="pt-BR" sz="2400" b="1" dirty="0">
                <a:latin typeface="Calibri (Corpo)"/>
              </a:rPr>
              <a:t>imulações, testes </a:t>
            </a:r>
            <a:r>
              <a:rPr lang="pt-BR" sz="2400" dirty="0">
                <a:latin typeface="Calibri (Corpo)"/>
              </a:rPr>
              <a:t>(de estresse, de viabilidade, de consistência etc.)</a:t>
            </a:r>
            <a:r>
              <a:rPr lang="pt-BR" sz="2400" b="1" dirty="0">
                <a:latin typeface="Calibri (Corpo)"/>
              </a:rPr>
              <a:t> ou comparação de alternativas</a:t>
            </a:r>
            <a:r>
              <a:rPr lang="pt-BR" sz="2400" dirty="0">
                <a:solidFill>
                  <a:schemeClr val="tx1"/>
                </a:solidFill>
                <a:latin typeface="Calibri (Corpo)"/>
              </a:rPr>
              <a:t>;</a:t>
            </a:r>
            <a:endParaRPr lang="pt-BR" sz="2400" b="1" dirty="0">
              <a:solidFill>
                <a:schemeClr val="tx1"/>
              </a:solidFill>
              <a:latin typeface="Calibri (Corpo)"/>
            </a:endParaRP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b="1" dirty="0">
                <a:latin typeface="Calibri (Corpo)"/>
              </a:rPr>
              <a:t>projetação ou </a:t>
            </a:r>
            <a:r>
              <a:rPr lang="pt-BR" sz="2400" b="1" i="1" dirty="0">
                <a:latin typeface="Calibri (Corpo)"/>
              </a:rPr>
              <a:t>design </a:t>
            </a:r>
            <a:r>
              <a:rPr lang="pt-BR" sz="2400" dirty="0">
                <a:latin typeface="Calibri (Corpo)"/>
              </a:rPr>
              <a:t> (processo de modelagem, ou seja, de prototipagem a partir de um modelo, </a:t>
            </a:r>
            <a:r>
              <a:rPr lang="pt-BR" sz="2400" dirty="0">
                <a:solidFill>
                  <a:srgbClr val="000000"/>
                </a:solidFill>
                <a:latin typeface="Calibri (Corpo)"/>
              </a:rPr>
              <a:t>especificando uma lógica sequencial de implementação</a:t>
            </a:r>
            <a:r>
              <a:rPr lang="pt-BR" sz="2400" dirty="0">
                <a:latin typeface="Calibri (Corpo)"/>
              </a:rPr>
              <a:t>);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b="1" dirty="0">
                <a:latin typeface="Calibri (Corpo)"/>
              </a:rPr>
              <a:t>definição dos responsáveis</a:t>
            </a:r>
            <a:r>
              <a:rPr lang="pt-BR" sz="2400" dirty="0">
                <a:latin typeface="Calibri (Corpo)"/>
              </a:rPr>
              <a:t> pela governança e gestão do projeto;</a:t>
            </a:r>
          </a:p>
          <a:p>
            <a:pPr marL="893763" indent="-350838">
              <a:spcBef>
                <a:spcPts val="1823"/>
              </a:spcBef>
              <a:buFont typeface="+mj-lt"/>
              <a:buAutoNum type="alphaLcParenR"/>
            </a:pPr>
            <a:r>
              <a:rPr lang="pt-BR" sz="2400" dirty="0">
                <a:latin typeface="Calibri (Corpo)"/>
              </a:rPr>
              <a:t>estabelecimento de </a:t>
            </a:r>
            <a:r>
              <a:rPr lang="pt-BR" sz="2400" b="1" dirty="0">
                <a:latin typeface="Calibri (Corpo)"/>
              </a:rPr>
              <a:t>indicadores e metas </a:t>
            </a:r>
            <a:r>
              <a:rPr lang="pt-BR" sz="2400" dirty="0">
                <a:latin typeface="Calibri (Corpo)"/>
              </a:rPr>
              <a:t>para o monitoramento e avaliação.</a:t>
            </a:r>
            <a:endParaRPr lang="pt-BR" sz="2400" dirty="0">
              <a:solidFill>
                <a:schemeClr val="tx1"/>
              </a:solidFill>
              <a:latin typeface="Calibri (Corpo)"/>
            </a:endParaRPr>
          </a:p>
        </p:txBody>
      </p:sp>
    </p:spTree>
    <p:extLst>
      <p:ext uri="{BB962C8B-B14F-4D97-AF65-F5344CB8AC3E}">
        <p14:creationId xmlns:p14="http://schemas.microsoft.com/office/powerpoint/2010/main" val="11804225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19878</TotalTime>
  <Words>2239</Words>
  <Application>Microsoft Office PowerPoint</Application>
  <PresentationFormat>Widescreen</PresentationFormat>
  <Paragraphs>175</Paragraphs>
  <Slides>43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43</vt:i4>
      </vt:variant>
    </vt:vector>
  </HeadingPairs>
  <TitlesOfParts>
    <vt:vector size="53" baseType="lpstr">
      <vt:lpstr>22</vt:lpstr>
      <vt:lpstr>Arial</vt:lpstr>
      <vt:lpstr>Bahnschrift Light SemiCondensed</vt:lpstr>
      <vt:lpstr>Calibri</vt:lpstr>
      <vt:lpstr>Calibri (Corpo)</vt:lpstr>
      <vt:lpstr>Calibri Light</vt:lpstr>
      <vt:lpstr>DagnyPro</vt:lpstr>
      <vt:lpstr>DagnyPro-Bold</vt:lpstr>
      <vt:lpstr>Geist</vt:lpstr>
      <vt:lpstr>Retrospectiva</vt:lpstr>
      <vt:lpstr>Planejamento do Desenvolvimento de Produtos Técnicos</vt:lpstr>
      <vt:lpstr>Produto Técnico ou Tecnológico</vt:lpstr>
      <vt:lpstr>Produto Técnico ou Tecnológico</vt:lpstr>
      <vt:lpstr>Produto bibliográfico</vt:lpstr>
      <vt:lpstr>Artigo publicado em revista técnica</vt:lpstr>
      <vt:lpstr>Artigo publicado em revista técnica</vt:lpstr>
      <vt:lpstr>Artigo publicado em revista técnica</vt:lpstr>
      <vt:lpstr>Artigo publicado em revista técnica</vt:lpstr>
      <vt:lpstr>Artigo publicado em revista técnica</vt:lpstr>
      <vt:lpstr>Apresentação do PowerPoint</vt:lpstr>
      <vt:lpstr>Apresentação do PowerPoint</vt:lpstr>
      <vt:lpstr>Artigo tecnológico e artigo técnico</vt:lpstr>
      <vt:lpstr>Artigo em jornal ou revista de divulgação</vt:lpstr>
      <vt:lpstr>Apresentação do PowerPoint</vt:lpstr>
      <vt:lpstr>Resenha ou crítica</vt:lpstr>
      <vt:lpstr>Apresentação do PowerPoint</vt:lpstr>
      <vt:lpstr>Apresentação do PowerPoint</vt:lpstr>
      <vt:lpstr>Curso de formação profissional</vt:lpstr>
      <vt:lpstr>Curso de formação profissional</vt:lpstr>
      <vt:lpstr>Curso de formação profissional</vt:lpstr>
      <vt:lpstr>Apresentação do PowerPoint</vt:lpstr>
      <vt:lpstr>Apresentação do PowerPoint</vt:lpstr>
      <vt:lpstr>Norma ou marco regulatório</vt:lpstr>
      <vt:lpstr>Norma ou marco regulatório</vt:lpstr>
      <vt:lpstr>Anteprojeto de normas ou de modificação de marco regulatório</vt:lpstr>
      <vt:lpstr>Análise de Impacto Regulatório</vt:lpstr>
      <vt:lpstr>Análise de Impacto Regulatório</vt:lpstr>
      <vt:lpstr>Análise de Impacto Regulatório</vt:lpstr>
      <vt:lpstr>Análise de Impacto Regulatório</vt:lpstr>
      <vt:lpstr>Análise de Impacto Regulatório</vt:lpstr>
      <vt:lpstr>Relatório de Análise de Impacto Regulatório</vt:lpstr>
      <vt:lpstr>Relatório de Análise de Impacto Regulatório</vt:lpstr>
      <vt:lpstr>Análise de Impacto Regulatório</vt:lpstr>
      <vt:lpstr>Análise de Resultado Regulatório</vt:lpstr>
      <vt:lpstr>Peças processuais</vt:lpstr>
      <vt:lpstr>Sentenças arbitrais</vt:lpstr>
      <vt:lpstr>Decisões judiciais</vt:lpstr>
      <vt:lpstr>Relatório Técnico Conclusivo</vt:lpstr>
      <vt:lpstr>Relatório Técnico Conclusivo</vt:lpstr>
      <vt:lpstr>Projeto de Intervenção</vt:lpstr>
      <vt:lpstr>Projeto de Intervenção: elementos</vt:lpstr>
      <vt:lpstr>Projeto de Intervenção: elementos</vt:lpstr>
      <vt:lpstr>Projeto de Intervenção: elementos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Projetos de Pesquisa</dc:title>
  <dc:creator>Alexandre Costa</dc:creator>
  <cp:lastModifiedBy>Henrique Augusto Figueiredo Fulgêncio</cp:lastModifiedBy>
  <cp:revision>192</cp:revision>
  <dcterms:created xsi:type="dcterms:W3CDTF">2019-09-14T12:28:39Z</dcterms:created>
  <dcterms:modified xsi:type="dcterms:W3CDTF">2026-05-12T15:46:48Z</dcterms:modified>
</cp:coreProperties>
</file>